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481_63C385B4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8_2CB2802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17_E360BE03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1151" r:id="rId3"/>
    <p:sldId id="1152" r:id="rId4"/>
    <p:sldId id="1153" r:id="rId5"/>
    <p:sldId id="1154" r:id="rId6"/>
    <p:sldId id="1155" r:id="rId7"/>
    <p:sldId id="257" r:id="rId8"/>
    <p:sldId id="284" r:id="rId9"/>
    <p:sldId id="277" r:id="rId10"/>
    <p:sldId id="272" r:id="rId11"/>
    <p:sldId id="264" r:id="rId12"/>
    <p:sldId id="265" r:id="rId13"/>
    <p:sldId id="279" r:id="rId14"/>
    <p:sldId id="282" r:id="rId15"/>
    <p:sldId id="283" r:id="rId16"/>
    <p:sldId id="280" r:id="rId17"/>
    <p:sldId id="281" r:id="rId18"/>
    <p:sldId id="278" r:id="rId19"/>
    <p:sldId id="1145" r:id="rId20"/>
    <p:sldId id="304" r:id="rId21"/>
    <p:sldId id="1149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D96CBCD-06BA-BEE6-D1DB-BE0338CB2D98}" name="Mitra, Sayan" initials="MS" userId="S::mitras@illinois.edu::9331dbf9-e37c-4c85-b78a-62b4e8350b5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4A27"/>
    <a:srgbClr val="1428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1" autoAdjust="0"/>
    <p:restoredTop sz="94648"/>
  </p:normalViewPr>
  <p:slideViewPr>
    <p:cSldViewPr snapToGrid="0">
      <p:cViewPr varScale="1">
        <p:scale>
          <a:sx n="83" d="100"/>
          <a:sy n="83" d="100"/>
        </p:scale>
        <p:origin x="604" y="40"/>
      </p:cViewPr>
      <p:guideLst>
        <p:guide orient="horz" pos="164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modernComment_108_2CB280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46BC17-98A7-1541-ABC2-307A75655246}" authorId="{5D96CBCD-06BA-BEE6-D1DB-BE0338CB2D98}" status="resolved" created="2022-10-09T22:08:03.577" complete="100000">
    <pc:sldMkLst xmlns:pc="http://schemas.microsoft.com/office/powerpoint/2013/main/command">
      <pc:docMk/>
      <pc:sldMk cId="749895712" sldId="264"/>
    </pc:sldMkLst>
    <p188:txBody>
      <a:bodyPr/>
      <a:lstStyle/>
      <a:p>
        <a:r>
          <a:rPr lang="en-US"/>
          <a:t>Can you find actual images or simulated images ?</a:t>
        </a:r>
      </a:p>
    </p188:txBody>
  </p188:cm>
</p188:cmLst>
</file>

<file path=ppt/comments/modernComment_117_E360BE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622925E-F217-4846-BF1E-9F793EB10CB6}" authorId="{5D96CBCD-06BA-BEE6-D1DB-BE0338CB2D98}" created="2022-11-30T19:50:24.33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4768131" sldId="279"/>
      <ac:spMk id="123" creationId="{00000000-0000-0000-0000-000000000000}"/>
      <ac:txMk cp="38" len="7">
        <ac:context len="279" hash="2669682214"/>
      </ac:txMk>
    </ac:txMkLst>
    <p188:pos x="4064358" y="763411"/>
    <p188:txBody>
      <a:bodyPr/>
      <a:lstStyle/>
      <a:p>
        <a:r>
          <a:rPr lang="en-US"/>
          <a:t>This formula involves both GT and the perception values, right? So, it is not simply a classifier, it is a relation?</a:t>
        </a:r>
      </a:p>
    </p188:txBody>
  </p188:cm>
  <p188:cm id="{C75EC2DD-460C-F847-8582-949F936DF4FA}" authorId="{5D96CBCD-06BA-BEE6-D1DB-BE0338CB2D98}" created="2022-11-30T19:54:42.0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814768131" sldId="279"/>
      <ac:spMk id="123" creationId="{00000000-0000-0000-0000-000000000000}"/>
      <ac:txMk cp="164" len="113">
        <ac:context len="279" hash="2669682214"/>
      </ac:txMk>
    </ac:txMkLst>
    <p188:pos x="4271187" y="2156782"/>
    <p188:txBody>
      <a:bodyPr/>
      <a:lstStyle/>
      <a:p>
        <a:r>
          <a:rPr lang="en-US"/>
          <a:t>Did not understand this </a:t>
        </a:r>
      </a:p>
    </p188:txBody>
  </p188:cm>
</p188:cmLst>
</file>

<file path=ppt/comments/modernComment_481_63C385B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7293A47-0680-F54B-8537-923CA8B9916B}" authorId="{5D96CBCD-06BA-BEE6-D1DB-BE0338CB2D98}" created="2023-02-09T05:31:53.22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673758132" sldId="1153"/>
      <ac:spMk id="4" creationId="{3C2EB38E-BDA8-B966-C808-5E1A0D483816}"/>
      <ac:txMk cp="154" len="54">
        <ac:context len="354" hash="2911832469"/>
      </ac:txMk>
    </ac:txMkLst>
    <p188:pos x="4055813" y="2397083"/>
    <p188:txBody>
      <a:bodyPr/>
      <a:lstStyle/>
      <a:p>
        <a:r>
          <a:rPr lang="en-US"/>
          <a:t>This is correct right? 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715e591d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fa715e591d_11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60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715e591d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fa715e591d_11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374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fa715e591d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gfa715e591d_11_0:notes"/>
          <p:cNvSpPr txBox="1">
            <a:spLocks noGrp="1"/>
          </p:cNvSpPr>
          <p:nvPr>
            <p:ph type="body" idx="1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25" tIns="96625" rIns="96625" bIns="966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945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a715e591d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a715e591d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34721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a715e591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a715e591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06618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a715e591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a715e591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43781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a715e591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a715e591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7033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a715e591d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a715e591d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4268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356616"/>
            <a:ext cx="85206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 algn="ctr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 algn="ctr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ctr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404090" y="1080808"/>
            <a:ext cx="8405091" cy="3363446"/>
          </a:xfrm>
          <a:prstGeom prst="rect">
            <a:avLst/>
          </a:prstGeom>
        </p:spPr>
        <p:txBody>
          <a:bodyPr vert="horz"/>
          <a:lstStyle>
            <a:lvl1pPr marL="252804" indent="-252804">
              <a:buFont typeface="Wingdings" panose="05000000000000000000" pitchFamily="2" charset="2"/>
              <a:buChar char="§"/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13294B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04091" y="420404"/>
            <a:ext cx="8358909" cy="48097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177" b="1" i="0" baseline="0">
                <a:solidFill>
                  <a:srgbClr val="13294B"/>
                </a:solidFill>
                <a:latin typeface="Arial Narrow" panose="020B0606020202030204" pitchFamily="34" charset="0"/>
                <a:cs typeface="Arial Narrow" panose="020B0606020202030204" pitchFamily="34" charset="0"/>
              </a:defRPr>
            </a:lvl1pPr>
          </a:lstStyle>
          <a:p>
            <a:pPr lvl="0"/>
            <a:r>
              <a:rPr lang="en-US" dirty="0"/>
              <a:t>Title of slide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37" y="4789224"/>
            <a:ext cx="353190" cy="2741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62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DAA0FC6-F71F-4650-BE21-9A15F164E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324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356616"/>
            <a:ext cx="85206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356616"/>
            <a:ext cx="85206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56616"/>
            <a:ext cx="85206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200"/>
              <a:buFont typeface="PT Serif"/>
              <a:buNone/>
              <a:defRPr sz="3200" b="1">
                <a:solidFill>
                  <a:srgbClr val="E84A27"/>
                </a:solidFill>
                <a:latin typeface="PT Serif"/>
                <a:ea typeface="PT Serif"/>
                <a:cs typeface="PT Serif"/>
                <a:sym typeface="PT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200"/>
              <a:buFont typeface="PT Serif"/>
              <a:buNone/>
              <a:defRPr sz="3200" b="1">
                <a:solidFill>
                  <a:srgbClr val="E84A27"/>
                </a:solidFill>
                <a:latin typeface="PT Serif"/>
                <a:ea typeface="PT Serif"/>
                <a:cs typeface="PT Serif"/>
                <a:sym typeface="PT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200"/>
              <a:buFont typeface="PT Serif"/>
              <a:buNone/>
              <a:defRPr sz="3200" b="1">
                <a:solidFill>
                  <a:srgbClr val="E84A27"/>
                </a:solidFill>
                <a:latin typeface="PT Serif"/>
                <a:ea typeface="PT Serif"/>
                <a:cs typeface="PT Serif"/>
                <a:sym typeface="PT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200"/>
              <a:buFont typeface="PT Serif"/>
              <a:buNone/>
              <a:defRPr sz="3200" b="1">
                <a:solidFill>
                  <a:srgbClr val="E84A27"/>
                </a:solidFill>
                <a:latin typeface="PT Serif"/>
                <a:ea typeface="PT Serif"/>
                <a:cs typeface="PT Serif"/>
                <a:sym typeface="PT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200"/>
              <a:buFont typeface="PT Serif"/>
              <a:buNone/>
              <a:defRPr sz="3200" b="1">
                <a:solidFill>
                  <a:srgbClr val="E84A27"/>
                </a:solidFill>
                <a:latin typeface="PT Serif"/>
                <a:ea typeface="PT Serif"/>
                <a:cs typeface="PT Serif"/>
                <a:sym typeface="PT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200"/>
              <a:buFont typeface="PT Serif"/>
              <a:buNone/>
              <a:defRPr sz="3200" b="1">
                <a:solidFill>
                  <a:srgbClr val="E84A27"/>
                </a:solidFill>
                <a:latin typeface="PT Serif"/>
                <a:ea typeface="PT Serif"/>
                <a:cs typeface="PT Serif"/>
                <a:sym typeface="PT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200"/>
              <a:buFont typeface="PT Serif"/>
              <a:buNone/>
              <a:defRPr sz="3200" b="1">
                <a:solidFill>
                  <a:srgbClr val="E84A27"/>
                </a:solidFill>
                <a:latin typeface="PT Serif"/>
                <a:ea typeface="PT Serif"/>
                <a:cs typeface="PT Serif"/>
                <a:sym typeface="PT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200"/>
              <a:buFont typeface="PT Serif"/>
              <a:buNone/>
              <a:defRPr sz="3200" b="1">
                <a:solidFill>
                  <a:srgbClr val="E84A27"/>
                </a:solidFill>
                <a:latin typeface="PT Serif"/>
                <a:ea typeface="PT Serif"/>
                <a:cs typeface="PT Serif"/>
                <a:sym typeface="PT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84A27"/>
              </a:buClr>
              <a:buSzPts val="3200"/>
              <a:buFont typeface="PT Serif"/>
              <a:buNone/>
              <a:defRPr sz="3200" b="1">
                <a:solidFill>
                  <a:srgbClr val="E84A27"/>
                </a:solidFill>
                <a:latin typeface="PT Serif"/>
                <a:ea typeface="PT Serif"/>
                <a:cs typeface="PT Serif"/>
                <a:sym typeface="PT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  <a:defRPr sz="2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81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○"/>
              <a:defRPr sz="24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■"/>
              <a:defRPr sz="20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20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374150" y="4642975"/>
            <a:ext cx="208457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ILLINOIS</a:t>
            </a:r>
            <a:endParaRPr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Google Shape;86;p1" descr="A picture containing icon&#10;&#10;Description automatically generated">
            <a:extLst>
              <a:ext uri="{FF2B5EF4-FFF2-40B4-BE49-F238E27FC236}">
                <a16:creationId xmlns:a16="http://schemas.microsoft.com/office/drawing/2014/main" id="{30084B8E-337C-35DB-9BDE-7EE668EFD393}"/>
              </a:ext>
            </a:extLst>
          </p:cNvPr>
          <p:cNvPicPr preferRelativeResize="0"/>
          <p:nvPr userDrawn="1"/>
        </p:nvPicPr>
        <p:blipFill rotWithShape="1">
          <a:blip r:embed="rId15">
            <a:alphaModFix/>
          </a:blip>
          <a:srcRect/>
          <a:stretch/>
        </p:blipFill>
        <p:spPr>
          <a:xfrm>
            <a:off x="3195724" y="4556432"/>
            <a:ext cx="2102309" cy="55865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48" r:id="rId2"/>
    <p:sldLayoutId id="2147483649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18/10/relationships/comments" Target="../comments/modernComment_108_2CB28020.xm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7_E360BE0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11" Type="http://schemas.openxmlformats.org/officeDocument/2006/relationships/image" Target="../media/image52.png"/><Relationship Id="rId5" Type="http://schemas.openxmlformats.org/officeDocument/2006/relationships/image" Target="../media/image48.png"/><Relationship Id="rId10" Type="http://schemas.openxmlformats.org/officeDocument/2006/relationships/image" Target="../media/image51.png"/><Relationship Id="rId4" Type="http://schemas.openxmlformats.org/officeDocument/2006/relationships/image" Target="../media/image47.pn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microsoft.com/office/2018/10/relationships/comments" Target="../comments/modernComment_481_63C385B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5.jpg"/><Relationship Id="rId2" Type="http://schemas.microsoft.com/office/2007/relationships/media" Target="../media/media2.avi"/><Relationship Id="rId1" Type="http://schemas.openxmlformats.org/officeDocument/2006/relationships/video" Target="NULL" TargetMode="Externa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263280"/>
            <a:ext cx="8520600" cy="2052599"/>
          </a:xfrm>
          <a:prstGeom prst="rect">
            <a:avLst/>
          </a:prstGeom>
        </p:spPr>
        <p:txBody>
          <a:bodyPr spcFirstLastPara="1" wrap="square" lIns="91440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/>
              <a:t>Contracts and monitoring for Vision-based Auto Landing</a:t>
            </a:r>
            <a:endParaRPr sz="3200" dirty="0"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err="1"/>
              <a:t>Febuary</a:t>
            </a:r>
            <a:r>
              <a:rPr lang="en-US" sz="2400" dirty="0"/>
              <a:t> 2023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5A9FF3-16C4-CD06-6429-C77108EC0F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15"/>
          <p:cNvCxnSpPr>
            <a:cxnSpLocks/>
            <a:stCxn id="76" idx="3"/>
            <a:endCxn id="78" idx="1"/>
          </p:cNvCxnSpPr>
          <p:nvPr/>
        </p:nvCxnSpPr>
        <p:spPr>
          <a:xfrm flipV="1">
            <a:off x="4333880" y="2176543"/>
            <a:ext cx="506000" cy="921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4" name="Google Shape;74;p15"/>
          <p:cNvSpPr txBox="1"/>
          <p:nvPr/>
        </p:nvSpPr>
        <p:spPr>
          <a:xfrm>
            <a:off x="7142550" y="2200525"/>
            <a:ext cx="1665433" cy="5001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Control action.</a:t>
            </a:r>
            <a:endParaRPr b="1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steering angle, etc.</a:t>
            </a:r>
            <a:endParaRPr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75" name="Google Shape;75;p15"/>
          <p:cNvCxnSpPr>
            <a:cxnSpLocks/>
            <a:stCxn id="71" idx="1"/>
            <a:endCxn id="76" idx="1"/>
          </p:cNvCxnSpPr>
          <p:nvPr/>
        </p:nvCxnSpPr>
        <p:spPr>
          <a:xfrm rot="10800000">
            <a:off x="2861252" y="2177464"/>
            <a:ext cx="8011" cy="1063084"/>
          </a:xfrm>
          <a:prstGeom prst="bentConnector3">
            <a:avLst>
              <a:gd name="adj1" fmla="val 2953576"/>
            </a:avLst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77;p15"/>
          <p:cNvCxnSpPr>
            <a:cxnSpLocks/>
            <a:stCxn id="78" idx="3"/>
            <a:endCxn id="79" idx="3"/>
          </p:cNvCxnSpPr>
          <p:nvPr/>
        </p:nvCxnSpPr>
        <p:spPr>
          <a:xfrm flipH="1">
            <a:off x="6309509" y="2176542"/>
            <a:ext cx="3000" cy="1064100"/>
          </a:xfrm>
          <a:prstGeom prst="bentConnector3">
            <a:avLst>
              <a:gd name="adj1" fmla="val -12720333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1" name="Google Shape;81;p15"/>
          <p:cNvCxnSpPr>
            <a:cxnSpLocks/>
            <a:stCxn id="79" idx="1"/>
            <a:endCxn id="71" idx="3"/>
          </p:cNvCxnSpPr>
          <p:nvPr/>
        </p:nvCxnSpPr>
        <p:spPr>
          <a:xfrm flipH="1">
            <a:off x="4341891" y="3240548"/>
            <a:ext cx="494984" cy="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83" name="Google Shape;83;p15"/>
          <p:cNvPicPr preferRelativeResize="0"/>
          <p:nvPr/>
        </p:nvPicPr>
        <p:blipFill rotWithShape="1">
          <a:blip r:embed="rId3">
            <a:alphaModFix/>
          </a:blip>
          <a:srcRect l="69432" t="23611" b="32585"/>
          <a:stretch/>
        </p:blipFill>
        <p:spPr>
          <a:xfrm>
            <a:off x="6888699" y="2950606"/>
            <a:ext cx="1791799" cy="1436497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" name="Google Shape;76;p15"/>
          <p:cNvSpPr/>
          <p:nvPr/>
        </p:nvSpPr>
        <p:spPr>
          <a:xfrm>
            <a:off x="2861251" y="1863108"/>
            <a:ext cx="1472629" cy="628711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NN Perception</a:t>
            </a:r>
            <a:br>
              <a:rPr lang="en"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" sz="1800" i="1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h</a:t>
            </a:r>
            <a:endParaRPr sz="1800" i="1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869262" y="2926192"/>
            <a:ext cx="1472629" cy="628711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Sensor</a:t>
            </a:r>
            <a:br>
              <a:rPr lang="en" sz="120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" sz="1800" i="1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s</a:t>
            </a:r>
            <a:endParaRPr sz="1800" i="1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839880" y="1862187"/>
            <a:ext cx="1472629" cy="628711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Controller</a:t>
            </a:r>
            <a:endParaRPr lang="en-US" sz="2000" i="1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836875" y="2926192"/>
            <a:ext cx="1472629" cy="628711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Car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88" name="Google Shape;88;p15"/>
          <p:cNvCxnSpPr>
            <a:cxnSpLocks/>
            <a:stCxn id="74" idx="1"/>
          </p:cNvCxnSpPr>
          <p:nvPr/>
        </p:nvCxnSpPr>
        <p:spPr>
          <a:xfrm flipH="1">
            <a:off x="6721500" y="2450615"/>
            <a:ext cx="421050" cy="1211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5ACCF58A-7977-D204-A1F2-487AA6A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67" y="30044"/>
            <a:ext cx="8902625" cy="667500"/>
          </a:xfrm>
        </p:spPr>
        <p:txBody>
          <a:bodyPr/>
          <a:lstStyle/>
          <a:p>
            <a:r>
              <a:rPr lang="en-US" sz="2000" dirty="0"/>
              <a:t>Insight 2: low dimensional contract with state + perception combined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6FB6DA-B1A8-4328-ACFC-D23761F12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Google Shape;91;p15">
            <a:extLst>
              <a:ext uri="{FF2B5EF4-FFF2-40B4-BE49-F238E27FC236}">
                <a16:creationId xmlns:a16="http://schemas.microsoft.com/office/drawing/2014/main" id="{EDA866B0-2BC4-431A-3B5C-890F380DB84F}"/>
              </a:ext>
            </a:extLst>
          </p:cNvPr>
          <p:cNvSpPr/>
          <p:nvPr/>
        </p:nvSpPr>
        <p:spPr>
          <a:xfrm>
            <a:off x="2484625" y="1843156"/>
            <a:ext cx="1939200" cy="1719600"/>
          </a:xfrm>
          <a:prstGeom prst="rect">
            <a:avLst/>
          </a:prstGeom>
          <a:solidFill>
            <a:schemeClr val="accent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Approximation for </a:t>
            </a:r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Perception</a:t>
            </a:r>
            <a:endParaRPr lang="en" sz="16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(Camera &amp; DNN)</a:t>
            </a:r>
          </a:p>
        </p:txBody>
      </p:sp>
      <p:sp>
        <p:nvSpPr>
          <p:cNvPr id="7" name="Google Shape;80;p15">
            <a:extLst>
              <a:ext uri="{FF2B5EF4-FFF2-40B4-BE49-F238E27FC236}">
                <a16:creationId xmlns:a16="http://schemas.microsoft.com/office/drawing/2014/main" id="{DC8BCFD9-156E-C7D4-67D5-0B2272BECA53}"/>
              </a:ext>
            </a:extLst>
          </p:cNvPr>
          <p:cNvSpPr txBox="1"/>
          <p:nvPr/>
        </p:nvSpPr>
        <p:spPr>
          <a:xfrm>
            <a:off x="5859600" y="606538"/>
            <a:ext cx="2904390" cy="1038716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control(heading, dist):</a:t>
            </a:r>
            <a:endParaRPr sz="9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b="1" dirty="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Calculate controller output</a:t>
            </a:r>
            <a:endParaRPr sz="900" b="1" dirty="0">
              <a:solidFill>
                <a:srgbClr val="A5A5A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delta = heading + arctan(K*dist, VEL)</a:t>
            </a:r>
            <a:endParaRPr sz="11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steering</a:t>
            </a:r>
            <a:endParaRPr sz="9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" name="Google Shape;73;p15">
            <a:extLst>
              <a:ext uri="{FF2B5EF4-FFF2-40B4-BE49-F238E27FC236}">
                <a16:creationId xmlns:a16="http://schemas.microsoft.com/office/drawing/2014/main" id="{92B4780E-C613-0F81-6835-B213009497D8}"/>
              </a:ext>
            </a:extLst>
          </p:cNvPr>
          <p:cNvSpPr txBox="1"/>
          <p:nvPr/>
        </p:nvSpPr>
        <p:spPr>
          <a:xfrm>
            <a:off x="4497551" y="2489977"/>
            <a:ext cx="825038" cy="500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State. position</a:t>
            </a: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10" name="Google Shape;89;p15">
            <a:extLst>
              <a:ext uri="{FF2B5EF4-FFF2-40B4-BE49-F238E27FC236}">
                <a16:creationId xmlns:a16="http://schemas.microsoft.com/office/drawing/2014/main" id="{C533B6B4-4108-CC1E-C912-3025BDD8AC24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4572000" y="2990084"/>
            <a:ext cx="338070" cy="2495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4" name="Google Shape;73;p15">
            <a:extLst>
              <a:ext uri="{FF2B5EF4-FFF2-40B4-BE49-F238E27FC236}">
                <a16:creationId xmlns:a16="http://schemas.microsoft.com/office/drawing/2014/main" id="{18BF2E45-48BD-669F-871A-CDF503D31D3F}"/>
              </a:ext>
            </a:extLst>
          </p:cNvPr>
          <p:cNvSpPr txBox="1"/>
          <p:nvPr/>
        </p:nvSpPr>
        <p:spPr>
          <a:xfrm>
            <a:off x="4297713" y="819814"/>
            <a:ext cx="1472629" cy="500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Perception.</a:t>
            </a:r>
            <a:b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-US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</a:t>
            </a:r>
            <a: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elative position</a:t>
            </a: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15" name="Google Shape;89;p15">
            <a:extLst>
              <a:ext uri="{FF2B5EF4-FFF2-40B4-BE49-F238E27FC236}">
                <a16:creationId xmlns:a16="http://schemas.microsoft.com/office/drawing/2014/main" id="{B83AA25F-AD64-A33F-616E-E60956615CD9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4572000" y="1319921"/>
            <a:ext cx="462028" cy="8566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2DEFFA0-B584-B172-1E71-80ACF5BD8D35}"/>
              </a:ext>
            </a:extLst>
          </p:cNvPr>
          <p:cNvSpPr txBox="1"/>
          <p:nvPr/>
        </p:nvSpPr>
        <p:spPr>
          <a:xfrm>
            <a:off x="4497551" y="3735652"/>
            <a:ext cx="2419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Invariance on state:</a:t>
            </a:r>
            <a:br>
              <a:rPr lang="en-US" sz="2000" dirty="0"/>
            </a:br>
            <a:r>
              <a:rPr lang="en-US" sz="2000" dirty="0"/>
              <a:t>Track lane center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4B138E6-5600-0DFD-98DC-F460D15B4D50}"/>
              </a:ext>
            </a:extLst>
          </p:cNvPr>
          <p:cNvSpPr txBox="1"/>
          <p:nvPr/>
        </p:nvSpPr>
        <p:spPr>
          <a:xfrm>
            <a:off x="229984" y="1800651"/>
            <a:ext cx="221874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14284B"/>
                </a:solidFill>
              </a:rPr>
              <a:t>Perception is a </a:t>
            </a:r>
            <a:r>
              <a:rPr lang="en-US" b="1" dirty="0">
                <a:solidFill>
                  <a:srgbClr val="14284B"/>
                </a:solidFill>
              </a:rPr>
              <a:t>state estimation</a:t>
            </a:r>
            <a:r>
              <a:rPr lang="en-US" dirty="0">
                <a:solidFill>
                  <a:srgbClr val="14284B"/>
                </a:solidFill>
              </a:rPr>
              <a:t> task which are naturally formalized w.r.t </a:t>
            </a:r>
            <a:r>
              <a:rPr lang="en-US" b="1" dirty="0">
                <a:solidFill>
                  <a:srgbClr val="14284B"/>
                </a:solidFill>
              </a:rPr>
              <a:t>ground truth state</a:t>
            </a:r>
            <a:r>
              <a:rPr lang="en-US" dirty="0">
                <a:solidFill>
                  <a:srgbClr val="14284B"/>
                </a:solidFill>
              </a:rPr>
              <a:t>.</a:t>
            </a:r>
          </a:p>
          <a:p>
            <a:endParaRPr lang="en-US" dirty="0">
              <a:solidFill>
                <a:srgbClr val="14284B"/>
              </a:solidFill>
            </a:endParaRPr>
          </a:p>
          <a:p>
            <a:r>
              <a:rPr lang="en-US" dirty="0">
                <a:solidFill>
                  <a:srgbClr val="14284B"/>
                </a:solidFill>
              </a:rPr>
              <a:t>Bypass the challenges on formalization and high dimensional images</a:t>
            </a:r>
          </a:p>
        </p:txBody>
      </p:sp>
    </p:spTree>
    <p:extLst>
      <p:ext uri="{BB962C8B-B14F-4D97-AF65-F5344CB8AC3E}">
        <p14:creationId xmlns:p14="http://schemas.microsoft.com/office/powerpoint/2010/main" val="293136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5DC658-507B-4C37-B2AC-501242F715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1108" b="538"/>
          <a:stretch/>
        </p:blipFill>
        <p:spPr bwMode="auto">
          <a:xfrm>
            <a:off x="5199779" y="935794"/>
            <a:ext cx="3140012" cy="30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1401C-11F5-4530-80CE-09A170E319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6FA0224-F4D4-4973-B6F5-E0414CDAA0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89960" y="932027"/>
            <a:ext cx="1920240" cy="1080135"/>
          </a:xfrm>
          <a:prstGeom prst="rect">
            <a:avLst/>
          </a:prstGeom>
        </p:spPr>
      </p:pic>
      <p:sp>
        <p:nvSpPr>
          <p:cNvPr id="102" name="Google Shape;102;p16"/>
          <p:cNvSpPr txBox="1"/>
          <p:nvPr/>
        </p:nvSpPr>
        <p:spPr>
          <a:xfrm>
            <a:off x="460314" y="839405"/>
            <a:ext cx="3633608" cy="110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378">
              <a:lnSpc>
                <a:spcPct val="125000"/>
              </a:lnSpc>
              <a:buClr>
                <a:srgbClr val="000000"/>
              </a:buClr>
            </a:pPr>
            <a:r>
              <a:rPr lang="en" sz="1600" kern="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State </a:t>
            </a:r>
            <a:r>
              <a:rPr lang="en" sz="1600" b="1" kern="0" dirty="0">
                <a:solidFill>
                  <a:srgbClr val="000000"/>
                </a:solidFill>
                <a:latin typeface="PT Serif" panose="020A0603040505020204" pitchFamily="18" charset="0"/>
                <a:ea typeface="PT Serif"/>
                <a:cs typeface="PT Serif"/>
                <a:sym typeface="PT Serif"/>
              </a:rPr>
              <a:t>x</a:t>
            </a:r>
            <a:r>
              <a:rPr lang="en" sz="1600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 = (</a:t>
            </a:r>
            <a:r>
              <a:rPr lang="en-US" sz="1600" i="1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x, y</a:t>
            </a:r>
            <a:r>
              <a:rPr lang="en" sz="1600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lang="el-GR" sz="1600" i="1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θ</a:t>
            </a:r>
            <a:r>
              <a:rPr lang="en" sz="1600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)</a:t>
            </a:r>
            <a:endParaRPr lang="en" sz="1600" kern="0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  <a:p>
            <a:pPr defTabSz="914378">
              <a:lnSpc>
                <a:spcPct val="125000"/>
              </a:lnSpc>
            </a:pPr>
            <a:r>
              <a:rPr lang="en" sz="1600" kern="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Percept</a:t>
            </a:r>
            <a:r>
              <a:rPr lang="en" sz="1600" kern="0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Arial"/>
              </a:rPr>
              <a:t> </a:t>
            </a:r>
            <a:r>
              <a:rPr lang="en" sz="1600" b="1" kern="0" dirty="0">
                <a:solidFill>
                  <a:srgbClr val="000000"/>
                </a:solidFill>
                <a:latin typeface="PT Serif" panose="020A0603040505020204" pitchFamily="18" charset="0"/>
                <a:ea typeface="PT Serif"/>
                <a:cs typeface="PT Serif"/>
                <a:sym typeface="PT Serif"/>
              </a:rPr>
              <a:t>z</a:t>
            </a:r>
            <a:r>
              <a:rPr lang="en" sz="1600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 = (</a:t>
            </a:r>
            <a:r>
              <a:rPr lang="en-US" sz="1600" i="1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d</a:t>
            </a:r>
            <a:r>
              <a:rPr lang="en" sz="1600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, </a:t>
            </a:r>
            <a:r>
              <a:rPr lang="el-GR" sz="1600" i="1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ψ</a:t>
            </a:r>
            <a:r>
              <a:rPr lang="en" sz="1600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  <a:t>)</a:t>
            </a:r>
            <a:br>
              <a:rPr lang="en" sz="1600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  <a:sym typeface="Arial"/>
              </a:rPr>
            </a:br>
            <a:r>
              <a:rPr lang="en" sz="1600" kern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Ideal estimation </a:t>
            </a:r>
            <a:r>
              <a:rPr lang="en-US" sz="1600" i="1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</a:rPr>
              <a:t>m*</a:t>
            </a:r>
            <a:r>
              <a:rPr lang="en-US" sz="1600" kern="0" dirty="0">
                <a:solidFill>
                  <a:srgbClr val="000000"/>
                </a:solidFill>
                <a:latin typeface="PT Serif" panose="020A0603040505020204" pitchFamily="18" charset="0"/>
                <a:cs typeface="Calibri" panose="020F0502020204030204" pitchFamily="34" charset="0"/>
              </a:rPr>
              <a:t>(</a:t>
            </a:r>
            <a:r>
              <a:rPr lang="en" sz="1600" b="1" kern="0" dirty="0">
                <a:solidFill>
                  <a:srgbClr val="000000"/>
                </a:solidFill>
                <a:latin typeface="PT Serif" panose="020A0603040505020204" pitchFamily="18" charset="0"/>
                <a:ea typeface="PT Serif"/>
                <a:cs typeface="PT Serif"/>
                <a:sym typeface="PT Serif"/>
              </a:rPr>
              <a:t>x)</a:t>
            </a:r>
            <a:endParaRPr sz="1600" kern="0" dirty="0">
              <a:solidFill>
                <a:srgbClr val="000000"/>
              </a:solidFill>
              <a:latin typeface="PT Serif" panose="020A0603040505020204" pitchFamily="18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C52A51B-BD93-42BD-BFF5-8B2007F67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80010"/>
            <a:ext cx="8520600" cy="583842"/>
          </a:xfrm>
        </p:spPr>
        <p:txBody>
          <a:bodyPr/>
          <a:lstStyle/>
          <a:p>
            <a:r>
              <a:rPr lang="en-US" dirty="0"/>
              <a:t>Ground truth state and perceived values</a:t>
            </a:r>
            <a:endParaRPr lang="en-US" i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FF64A8A-3543-D85D-70A1-C1CAFF052E42}"/>
              </a:ext>
            </a:extLst>
          </p:cNvPr>
          <p:cNvGrpSpPr/>
          <p:nvPr/>
        </p:nvGrpSpPr>
        <p:grpSpPr>
          <a:xfrm>
            <a:off x="624001" y="2115388"/>
            <a:ext cx="3375035" cy="2178224"/>
            <a:chOff x="718887" y="2253404"/>
            <a:chExt cx="3375035" cy="2178224"/>
          </a:xfrm>
        </p:grpSpPr>
        <p:pic>
          <p:nvPicPr>
            <p:cNvPr id="97" name="Google Shape;97;p1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18887" y="2354659"/>
              <a:ext cx="3140011" cy="207696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3502F6C-198E-4D20-EE3E-F0821D2544DE}"/>
                </a:ext>
              </a:extLst>
            </p:cNvPr>
            <p:cNvCxnSpPr>
              <a:cxnSpLocks/>
            </p:cNvCxnSpPr>
            <p:nvPr/>
          </p:nvCxnSpPr>
          <p:spPr>
            <a:xfrm>
              <a:off x="1093335" y="3872231"/>
              <a:ext cx="3000587" cy="0"/>
            </a:xfrm>
            <a:prstGeom prst="straightConnector1">
              <a:avLst/>
            </a:prstGeom>
            <a:ln w="12700">
              <a:solidFill>
                <a:srgbClr val="E84A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C0A299AC-70C3-845C-8B52-269E0FC634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62669" y="2253404"/>
              <a:ext cx="0" cy="1790276"/>
            </a:xfrm>
            <a:prstGeom prst="straightConnector1">
              <a:avLst/>
            </a:prstGeom>
            <a:ln w="12700">
              <a:solidFill>
                <a:srgbClr val="E84A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9044F14-68BD-4365-D281-B774C77A31A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093922" y="2020593"/>
            <a:ext cx="1920240" cy="10801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2C4414-E5EF-6ED3-0449-F856B671C11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4093922" y="3113717"/>
            <a:ext cx="1920240" cy="1080135"/>
          </a:xfrm>
          <a:prstGeom prst="rect">
            <a:avLst/>
          </a:prstGeom>
        </p:spPr>
      </p:pic>
      <p:sp>
        <p:nvSpPr>
          <p:cNvPr id="12" name="Google Shape;124;p19">
            <a:extLst>
              <a:ext uri="{FF2B5EF4-FFF2-40B4-BE49-F238E27FC236}">
                <a16:creationId xmlns:a16="http://schemas.microsoft.com/office/drawing/2014/main" id="{EDEA4EBF-B83D-06B8-E6A4-E587C7B60C59}"/>
              </a:ext>
            </a:extLst>
          </p:cNvPr>
          <p:cNvSpPr txBox="1"/>
          <p:nvPr/>
        </p:nvSpPr>
        <p:spPr>
          <a:xfrm>
            <a:off x="5330036" y="4141920"/>
            <a:ext cx="2879498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 on perception domain </a:t>
            </a:r>
            <a:r>
              <a:rPr lang="en-US" i="1" dirty="0">
                <a:latin typeface="PT Serif" panose="020A0603040505020204" pitchFamily="18" charset="0"/>
                <a:cs typeface="Calibri" panose="020F0502020204030204" pitchFamily="34" charset="0"/>
              </a:rPr>
              <a:t>d </a:t>
            </a:r>
            <a:r>
              <a:rPr lang="e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" dirty="0">
                <a:latin typeface="PT Serif" panose="020A0603040505020204" pitchFamily="18" charset="0"/>
                <a:cs typeface="Calibri" panose="020F0502020204030204" pitchFamily="34" charset="0"/>
              </a:rPr>
              <a:t> </a:t>
            </a:r>
            <a:r>
              <a:rPr lang="el-GR" i="1" dirty="0">
                <a:latin typeface="PT Serif" panose="020A0603040505020204" pitchFamily="18" charset="0"/>
                <a:cs typeface="Calibri" panose="020F0502020204030204" pitchFamily="34" charset="0"/>
              </a:rPr>
              <a:t>ψ</a:t>
            </a:r>
            <a:endParaRPr lang="en-US" dirty="0">
              <a:latin typeface="PT Serif"/>
              <a:ea typeface="PT Serif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74989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EMSOFT 2022: Safe set-valued approximation around an </a:t>
            </a:r>
            <a:r>
              <a:rPr lang="en-US" sz="2400" dirty="0"/>
              <a:t>estimate mean center</a:t>
            </a:r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6777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>
              <a:buSzPts val="1600"/>
              <a:buNone/>
            </a:pPr>
            <a:r>
              <a:rPr lang="en" sz="1600" dirty="0">
                <a:solidFill>
                  <a:srgbClr val="7030A0"/>
                </a:solidFill>
              </a:rPr>
              <a:t>Estimate mean (purple)</a:t>
            </a:r>
            <a:r>
              <a:rPr lang="en" sz="1600" dirty="0"/>
              <a:t> </a:t>
            </a:r>
            <a:r>
              <a:rPr lang="en" sz="1600" dirty="0">
                <a:solidFill>
                  <a:srgbClr val="14284B"/>
                </a:solidFill>
              </a:rPr>
              <a:t>from linear regression on sampled </a:t>
            </a:r>
            <a:r>
              <a:rPr lang="en" sz="1600" dirty="0">
                <a:solidFill>
                  <a:schemeClr val="accent1">
                    <a:lumMod val="75000"/>
                  </a:schemeClr>
                </a:solidFill>
              </a:rPr>
              <a:t>perception output, </a:t>
            </a:r>
            <a:r>
              <a:rPr lang="en" sz="1600" dirty="0">
                <a:solidFill>
                  <a:srgbClr val="0070C0"/>
                </a:solidFill>
              </a:rPr>
              <a:t>given round truth</a:t>
            </a:r>
            <a:r>
              <a:rPr lang="en" sz="1600" dirty="0">
                <a:solidFill>
                  <a:schemeClr val="tx1"/>
                </a:solidFill>
              </a:rPr>
              <a:t> </a:t>
            </a:r>
            <a:endParaRPr lang="en" sz="1600" dirty="0"/>
          </a:p>
          <a:p>
            <a:pPr marL="640080" lvl="1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○"/>
            </a:pPr>
            <a:r>
              <a:rPr lang="en" sz="1600" dirty="0"/>
              <a:t>Note estimate is not centered around </a:t>
            </a:r>
            <a:r>
              <a:rPr lang="en" sz="1600" i="1" dirty="0">
                <a:solidFill>
                  <a:srgbClr val="1155CC"/>
                </a:solidFill>
                <a:latin typeface="PT Serif"/>
                <a:ea typeface="PT Serif"/>
                <a:cs typeface="PT Serif"/>
                <a:sym typeface="PT Serif"/>
              </a:rPr>
              <a:t>m</a:t>
            </a:r>
            <a:r>
              <a:rPr lang="en" sz="1600" dirty="0">
                <a:solidFill>
                  <a:srgbClr val="1155CC"/>
                </a:solidFill>
                <a:latin typeface="PT Serif"/>
                <a:ea typeface="PT Serif"/>
                <a:cs typeface="PT Serif"/>
                <a:sym typeface="PT Serif"/>
              </a:rPr>
              <a:t>*(</a:t>
            </a:r>
            <a:r>
              <a:rPr lang="en" sz="1600" b="1" dirty="0">
                <a:solidFill>
                  <a:srgbClr val="1155CC"/>
                </a:solidFill>
                <a:latin typeface="PT Serif"/>
                <a:ea typeface="PT Serif"/>
                <a:cs typeface="PT Serif"/>
                <a:sym typeface="PT Serif"/>
              </a:rPr>
              <a:t>x</a:t>
            </a:r>
            <a:r>
              <a:rPr lang="en" sz="1600" dirty="0">
                <a:solidFill>
                  <a:srgbClr val="1155CC"/>
                </a:solidFill>
                <a:latin typeface="PT Serif"/>
                <a:ea typeface="PT Serif"/>
                <a:cs typeface="PT Serif"/>
                <a:sym typeface="PT Serif"/>
              </a:rPr>
              <a:t>)</a:t>
            </a:r>
            <a:r>
              <a:rPr lang="en" sz="1600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" sz="1600" dirty="0"/>
              <a:t>(biased)</a:t>
            </a:r>
            <a:endParaRPr lang="en" sz="1600" dirty="0">
              <a:solidFill>
                <a:srgbClr val="7030A0"/>
              </a:solidFill>
            </a:endParaRPr>
          </a:p>
          <a:p>
            <a:pPr marL="114300" lvl="0" indent="0">
              <a:buClr>
                <a:schemeClr val="dk1"/>
              </a:buClr>
              <a:buSzPts val="1800"/>
              <a:buNone/>
            </a:pPr>
            <a:r>
              <a:rPr lang="en" sz="1600" dirty="0">
                <a:solidFill>
                  <a:srgbClr val="7030A0"/>
                </a:solidFill>
              </a:rPr>
              <a:t>A reasonable circle</a:t>
            </a:r>
            <a:r>
              <a:rPr lang="en" sz="1600" dirty="0">
                <a:solidFill>
                  <a:srgbClr val="7030A0"/>
                </a:solidFill>
                <a:latin typeface="PT Serif"/>
                <a:ea typeface="PT Serif"/>
                <a:cs typeface="PT Serif"/>
                <a:sym typeface="PT Serif"/>
              </a:rPr>
              <a:t> </a:t>
            </a:r>
            <a:r>
              <a:rPr lang="en" sz="1600" dirty="0">
                <a:solidFill>
                  <a:srgbClr val="7030A0"/>
                </a:solidFill>
              </a:rPr>
              <a:t>around the mean </a:t>
            </a:r>
            <a:r>
              <a:rPr lang="en" sz="1600" dirty="0">
                <a:sym typeface="PT Serif"/>
              </a:rPr>
              <a:t>should p</a:t>
            </a:r>
            <a:r>
              <a:rPr lang="en" sz="1600" dirty="0"/>
              <a:t>reserve </a:t>
            </a:r>
            <a:r>
              <a:rPr lang="en-US" sz="1600" b="1" dirty="0"/>
              <a:t>system invariance</a:t>
            </a:r>
          </a:p>
          <a:p>
            <a:pPr marL="114300" lvl="0" indent="0">
              <a:buClr>
                <a:schemeClr val="dk1"/>
              </a:buClr>
              <a:buSzPts val="1800"/>
              <a:buNone/>
            </a:pPr>
            <a:endParaRPr lang="en-US" sz="1600" b="1" dirty="0"/>
          </a:p>
          <a:p>
            <a:pPr marL="114300" lvl="0" indent="0">
              <a:buClr>
                <a:schemeClr val="dk1"/>
              </a:buClr>
              <a:buSzPts val="1800"/>
              <a:buNone/>
            </a:pPr>
            <a:r>
              <a:rPr lang="en-US" sz="1600" dirty="0"/>
              <a:t>Drawback:</a:t>
            </a:r>
            <a:br>
              <a:rPr lang="en-US" sz="1600" dirty="0"/>
            </a:br>
            <a:r>
              <a:rPr lang="en-US" altLang="zh-TW" sz="1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Unsafe percepts region</a:t>
            </a:r>
            <a:r>
              <a:rPr lang="en-US" altLang="zh-TW" sz="16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leading to </a:t>
            </a:r>
            <a:r>
              <a:rPr lang="en-US" altLang="zh-TW" sz="1600" dirty="0">
                <a:latin typeface="Calibri" panose="020F0502020204030204" pitchFamily="34" charset="0"/>
                <a:cs typeface="Calibri" panose="020F0502020204030204" pitchFamily="34" charset="0"/>
              </a:rPr>
              <a:t>violation of invariance needs to encode controller and vehicle dynamics and solve constrained optimization.</a:t>
            </a:r>
            <a:endParaRPr lang="en-US" sz="1600" i="1" dirty="0">
              <a:latin typeface="Calibri" panose="020F0502020204030204" pitchFamily="34" charset="0"/>
              <a:ea typeface="PT Serif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A86B7-A800-4A93-BE84-928A1AAB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124" name="Google Shape;124;p19"/>
          <p:cNvSpPr txBox="1"/>
          <p:nvPr/>
        </p:nvSpPr>
        <p:spPr>
          <a:xfrm>
            <a:off x="4859296" y="3906924"/>
            <a:ext cx="382097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Unsafe percepts in red region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will lead to wrong control actions and in turn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violate invariance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PT Serif"/>
              <a:ea typeface="PT Serif"/>
              <a:cs typeface="PT Serif"/>
              <a:sym typeface="PT Serif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0228E-7591-BB87-09A0-4D402F38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823" b="823"/>
          <a:stretch/>
        </p:blipFill>
        <p:spPr bwMode="auto">
          <a:xfrm>
            <a:off x="5199779" y="928814"/>
            <a:ext cx="3140012" cy="30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42A1F-0F21-752C-C980-1B5A8843B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823" b="823"/>
          <a:stretch/>
        </p:blipFill>
        <p:spPr bwMode="auto">
          <a:xfrm>
            <a:off x="5199779" y="928814"/>
            <a:ext cx="3140012" cy="30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496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A0A6D-BF39-B3D5-5971-E4F2C2A4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823" b="823"/>
          <a:stretch/>
        </p:blipFill>
        <p:spPr bwMode="auto">
          <a:xfrm>
            <a:off x="5199779" y="935794"/>
            <a:ext cx="3140012" cy="30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77524-B97E-9EA5-C3D4-2EA50697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t="823" b="823"/>
          <a:stretch/>
        </p:blipFill>
        <p:spPr bwMode="auto">
          <a:xfrm>
            <a:off x="5199779" y="935794"/>
            <a:ext cx="3140012" cy="30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PLDI 2023 submission: Insight is to  separate safe and unsafe </a:t>
            </a:r>
            <a:r>
              <a:rPr lang="en" altLang="zh-TW" sz="2400" dirty="0"/>
              <a:t>perception outputs</a:t>
            </a:r>
            <a:endParaRPr lang="en-US" sz="2400"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6777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>
              <a:buSzPts val="1600"/>
              <a:buNone/>
            </a:pPr>
            <a:endParaRPr lang="en-US" sz="1600" dirty="0">
              <a:latin typeface="Calibri" panose="020F0502020204030204" pitchFamily="34" charset="0"/>
              <a:ea typeface="PT Serif"/>
              <a:cs typeface="Calibri" panose="020F0502020204030204" pitchFamily="34" charset="0"/>
              <a:sym typeface="PT Serif"/>
            </a:endParaRPr>
          </a:p>
          <a:p>
            <a:pPr marL="127000" lvl="0" indent="0">
              <a:buSzPts val="1600"/>
              <a:buNone/>
            </a:pPr>
            <a:r>
              <a:rPr lang="en-US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More generally, synthesize a Boolean formula (binary classifier) to separate </a:t>
            </a:r>
            <a:r>
              <a:rPr lang="en-US" sz="1600" dirty="0">
                <a:solidFill>
                  <a:schemeClr val="accent4">
                    <a:lumMod val="75000"/>
                  </a:schemeClr>
                </a:solidFill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safe</a:t>
            </a:r>
            <a:r>
              <a:rPr lang="en-US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 </a:t>
            </a:r>
            <a:r>
              <a:rPr lang="en" altLang="zh-TW" sz="1600" dirty="0">
                <a:solidFill>
                  <a:schemeClr val="accent1">
                    <a:lumMod val="75000"/>
                  </a:schemeClr>
                </a:solidFill>
              </a:rPr>
              <a:t>perception output</a:t>
            </a:r>
            <a:r>
              <a:rPr lang="en" altLang="zh-TW" sz="1600" dirty="0">
                <a:solidFill>
                  <a:srgbClr val="14284B"/>
                </a:solidFill>
              </a:rPr>
              <a:t> (positive examples) from </a:t>
            </a:r>
            <a:r>
              <a:rPr lang="en" altLang="zh-TW" sz="1600" dirty="0">
                <a:solidFill>
                  <a:srgbClr val="FF0000"/>
                </a:solidFill>
              </a:rPr>
              <a:t>unsafe percepts (negative examples)</a:t>
            </a:r>
            <a:r>
              <a:rPr lang="en" altLang="zh-TW" sz="1600" dirty="0">
                <a:solidFill>
                  <a:srgbClr val="14284B"/>
                </a:solidFill>
              </a:rPr>
              <a:t>.</a:t>
            </a:r>
          </a:p>
          <a:p>
            <a:pPr marL="127000" lvl="0" indent="0">
              <a:buSzPts val="1600"/>
              <a:buNone/>
            </a:pPr>
            <a:endParaRPr lang="en" sz="1600" dirty="0">
              <a:solidFill>
                <a:srgbClr val="FF0000"/>
              </a:solidFill>
              <a:latin typeface="Calibri" panose="020F0502020204030204" pitchFamily="34" charset="0"/>
              <a:ea typeface="PT Serif"/>
              <a:cs typeface="Calibri" panose="020F0502020204030204" pitchFamily="34" charset="0"/>
              <a:sym typeface="PT Serif"/>
            </a:endParaRPr>
          </a:p>
          <a:p>
            <a:pPr marL="127000" indent="0">
              <a:buSzPts val="1600"/>
              <a:buNone/>
            </a:pPr>
            <a:r>
              <a:rPr lang="en-US" sz="1600" dirty="0">
                <a:solidFill>
                  <a:srgbClr val="14284B"/>
                </a:solidFill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Constrained optimization is conceptually to find the nearest </a:t>
            </a:r>
            <a:r>
              <a:rPr lang="en" altLang="zh-TW" sz="1600" dirty="0">
                <a:solidFill>
                  <a:srgbClr val="FF0000"/>
                </a:solidFill>
              </a:rPr>
              <a:t>unsafe percepts </a:t>
            </a:r>
            <a:r>
              <a:rPr lang="en" altLang="zh-TW" sz="1600" dirty="0">
                <a:solidFill>
                  <a:srgbClr val="14284B"/>
                </a:solidFill>
              </a:rPr>
              <a:t>for bounding circle shaped </a:t>
            </a:r>
            <a:r>
              <a:rPr lang="en-US" altLang="zh-TW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formulas</a:t>
            </a:r>
            <a:r>
              <a:rPr lang="en" altLang="zh-TW" sz="1600" dirty="0">
                <a:solidFill>
                  <a:srgbClr val="14284B"/>
                </a:solidFill>
              </a:rPr>
              <a:t>.</a:t>
            </a:r>
          </a:p>
          <a:p>
            <a:pPr marL="412750" indent="-285750">
              <a:buSzPts val="1600"/>
            </a:pPr>
            <a:endParaRPr lang="en-US" sz="1600" dirty="0">
              <a:solidFill>
                <a:srgbClr val="14284B"/>
              </a:solidFill>
              <a:latin typeface="Calibri" panose="020F0502020204030204" pitchFamily="34" charset="0"/>
              <a:ea typeface="PT Serif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A86B7-A800-4A93-BE84-928A1AAB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24" name="Google Shape;124;p19"/>
          <p:cNvSpPr txBox="1"/>
          <p:nvPr/>
        </p:nvSpPr>
        <p:spPr>
          <a:xfrm>
            <a:off x="4859296" y="3906924"/>
            <a:ext cx="382097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Unsafe percepts in red region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will lead to wrong control actions and in turn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violate invariance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dirty="0">
              <a:latin typeface="PT Serif"/>
              <a:ea typeface="PT Serif"/>
              <a:cs typeface="PT Serif"/>
              <a:sym typeface="PT Serif"/>
            </a:endParaRPr>
          </a:p>
        </p:txBody>
      </p:sp>
    </p:spTree>
    <p:extLst>
      <p:ext uri="{BB962C8B-B14F-4D97-AF65-F5344CB8AC3E}">
        <p14:creationId xmlns:p14="http://schemas.microsoft.com/office/powerpoint/2010/main" val="381476813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9A0A6D-BF39-B3D5-5971-E4F2C2A4E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823" b="823"/>
          <a:stretch/>
        </p:blipFill>
        <p:spPr bwMode="auto">
          <a:xfrm>
            <a:off x="5199779" y="935794"/>
            <a:ext cx="3140012" cy="30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B77524-B97E-9EA5-C3D4-2EA50697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 t="823" b="823"/>
          <a:stretch/>
        </p:blipFill>
        <p:spPr bwMode="auto">
          <a:xfrm>
            <a:off x="5199779" y="935794"/>
            <a:ext cx="3140012" cy="3088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The problem of learning approximations of perception</a:t>
            </a:r>
            <a:endParaRPr lang="en-US" sz="2400" dirty="0"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699" y="1152475"/>
            <a:ext cx="446777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Design the hypothesis space by choosing “simple” logic formulas.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E.g., syntax for decision tree on axis-aligned half-planes</a:t>
            </a:r>
          </a:p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b </a:t>
            </a:r>
            <a:r>
              <a:rPr lang="en-US" sz="1600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::=</a:t>
            </a:r>
            <a:r>
              <a:rPr lang="en-US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 d ≥ </a:t>
            </a:r>
            <a:r>
              <a:rPr lang="en-US" altLang="zh-TW" sz="1600" dirty="0">
                <a:latin typeface="Courier New" panose="02070309020205020404" pitchFamily="49" charset="0"/>
                <a:ea typeface="PT Serif"/>
                <a:cs typeface="Courier New" panose="02070309020205020404" pitchFamily="49" charset="0"/>
                <a:sym typeface="PT Serif"/>
              </a:rPr>
              <a:t>c</a:t>
            </a:r>
            <a:r>
              <a:rPr lang="en-US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 | </a:t>
            </a:r>
            <a:r>
              <a:rPr lang="el-GR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ψ</a:t>
            </a:r>
            <a:r>
              <a:rPr lang="en-US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 </a:t>
            </a:r>
            <a:r>
              <a:rPr lang="en-US" altLang="zh-TW" sz="1600" i="1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≥ </a:t>
            </a:r>
            <a:r>
              <a:rPr lang="en-US" altLang="zh-TW" sz="1600">
                <a:latin typeface="Courier New" panose="02070309020205020404" pitchFamily="49" charset="0"/>
                <a:ea typeface="PT Serif"/>
                <a:cs typeface="Courier New" panose="02070309020205020404" pitchFamily="49" charset="0"/>
                <a:sym typeface="PT Serif"/>
              </a:rPr>
              <a:t>c</a:t>
            </a:r>
            <a:endParaRPr lang="en-US" altLang="zh-TW" sz="1600" i="1" dirty="0">
              <a:latin typeface="Georgia" panose="02040502050405020303" pitchFamily="18" charset="0"/>
              <a:ea typeface="PT Serif"/>
              <a:cs typeface="Calibri" panose="020F0502020204030204" pitchFamily="34" charset="0"/>
              <a:sym typeface="PT Serif"/>
            </a:endParaRPr>
          </a:p>
          <a:p>
            <a:pPr marL="127000" lvl="0" indent="0">
              <a:buSzPts val="1600"/>
              <a:buNone/>
            </a:pPr>
            <a:r>
              <a:rPr lang="el-GR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φ</a:t>
            </a:r>
            <a:r>
              <a:rPr lang="en-US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 </a:t>
            </a:r>
            <a:r>
              <a:rPr lang="en-US" altLang="zh-TW" sz="1600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::= </a:t>
            </a:r>
            <a:r>
              <a:rPr lang="en-US" altLang="zh-TW" sz="1600" dirty="0" err="1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ite</a:t>
            </a:r>
            <a:r>
              <a:rPr lang="en-US" altLang="zh-TW" sz="1600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(</a:t>
            </a:r>
            <a:r>
              <a:rPr lang="en-US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b, </a:t>
            </a:r>
            <a:r>
              <a:rPr lang="el-GR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φ</a:t>
            </a:r>
            <a:r>
              <a:rPr lang="en-US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, </a:t>
            </a:r>
            <a:r>
              <a:rPr lang="el-GR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φ</a:t>
            </a:r>
            <a:r>
              <a:rPr lang="en-US" altLang="zh-TW" sz="1600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) | </a:t>
            </a:r>
            <a:r>
              <a:rPr lang="en-US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true | false</a:t>
            </a:r>
            <a:endParaRPr lang="en-US" sz="1600" i="1" dirty="0">
              <a:latin typeface="Calibri" panose="020F0502020204030204" pitchFamily="34" charset="0"/>
              <a:ea typeface="PT Serif"/>
              <a:cs typeface="Calibri" panose="020F0502020204030204" pitchFamily="34" charset="0"/>
              <a:sym typeface="PT Serif"/>
            </a:endParaRPr>
          </a:p>
          <a:p>
            <a:pPr marL="412750" indent="-285750">
              <a:buSzPts val="1600"/>
            </a:pPr>
            <a:r>
              <a:rPr lang="en-US" sz="1600" b="1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Exact learning</a:t>
            </a:r>
            <a:r>
              <a:rPr lang="en-US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: Learned formula </a:t>
            </a:r>
            <a:r>
              <a:rPr lang="el-GR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φ</a:t>
            </a:r>
            <a:r>
              <a:rPr lang="en-US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must exclude all negative examples</a:t>
            </a:r>
            <a:r>
              <a:rPr lang="en-US" sz="1600" dirty="0">
                <a:solidFill>
                  <a:srgbClr val="14284B"/>
                </a:solidFill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 to preserve system invariance</a:t>
            </a:r>
            <a:r>
              <a:rPr lang="en-US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.</a:t>
            </a:r>
          </a:p>
          <a:p>
            <a:pPr marL="412750" indent="-285750">
              <a:buSzPts val="1600"/>
            </a:pPr>
            <a:r>
              <a:rPr lang="en-US" sz="1600" b="1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Maximality</a:t>
            </a:r>
            <a:r>
              <a:rPr lang="en-US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: Cover as many positive examples allowed in </a:t>
            </a:r>
            <a:r>
              <a:rPr lang="en-US" altLang="zh-TW" sz="1600" dirty="0">
                <a:latin typeface="Calibri" panose="020F0502020204030204" pitchFamily="34" charset="0"/>
                <a:ea typeface="PT Serif"/>
                <a:cs typeface="Calibri" panose="020F0502020204030204" pitchFamily="34" charset="0"/>
                <a:sym typeface="PT Serif"/>
              </a:rPr>
              <a:t>hypothesis space</a:t>
            </a:r>
            <a:endParaRPr lang="en-US" sz="1600" dirty="0">
              <a:latin typeface="Calibri" panose="020F0502020204030204" pitchFamily="34" charset="0"/>
              <a:ea typeface="PT Serif"/>
              <a:cs typeface="Calibri" panose="020F0502020204030204" pitchFamily="34" charset="0"/>
              <a:sym typeface="PT Serif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A86B7-A800-4A93-BE84-928A1AAB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762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77524-B97E-9EA5-C3D4-2EA50697A9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823" b="823"/>
          <a:stretch/>
        </p:blipFill>
        <p:spPr bwMode="auto">
          <a:xfrm>
            <a:off x="5758787" y="2934723"/>
            <a:ext cx="1418739" cy="139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/>
              <a:t>Illustration of the iterative algorithm</a:t>
            </a:r>
            <a:endParaRPr lang="en-US"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2A86B7-A800-4A93-BE84-928A1AAB89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CC21D6-5F34-5CA2-8503-4763CB6E622E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38205" y="1906898"/>
            <a:ext cx="1191025" cy="514350"/>
          </a:xfrm>
        </p:spPr>
        <p:txBody>
          <a:bodyPr/>
          <a:lstStyle/>
          <a:p>
            <a:pPr marL="139700" indent="0" algn="ctr">
              <a:buNone/>
            </a:pPr>
            <a:r>
              <a:rPr lang="en-US" altLang="zh-TW" sz="2000" dirty="0"/>
              <a:t>Learner</a:t>
            </a:r>
            <a:endParaRPr lang="zh-TW" altLang="en-US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B21EAB-7208-98D1-7985-B8069DB0A7B1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38205" y="3438764"/>
            <a:ext cx="1191025" cy="514350"/>
          </a:xfrm>
        </p:spPr>
        <p:txBody>
          <a:bodyPr/>
          <a:lstStyle/>
          <a:p>
            <a:pPr marL="139700" indent="0" algn="ctr">
              <a:buNone/>
            </a:pPr>
            <a:r>
              <a:rPr lang="en-US" altLang="zh-TW" sz="2000" dirty="0"/>
              <a:t>Teacher</a:t>
            </a:r>
            <a:endParaRPr lang="zh-TW" alt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6FADF26-7F14-4577-1402-B722A820C309}"/>
              </a:ext>
            </a:extLst>
          </p:cNvPr>
          <p:cNvSpPr txBox="1"/>
          <p:nvPr/>
        </p:nvSpPr>
        <p:spPr>
          <a:xfrm>
            <a:off x="7859790" y="3542050"/>
            <a:ext cx="612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Done</a:t>
            </a:r>
            <a:endParaRPr lang="zh-TW" altLang="en-US" dirty="0"/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AB7C4CEC-58FF-B4D7-88E5-9829F423C7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0002" y="1275955"/>
            <a:ext cx="1418739" cy="14187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EDAF5F3-84E6-2144-403B-6193E90E291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585566" y="1275954"/>
            <a:ext cx="1418739" cy="14187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45062F-7BD2-7FB8-91DC-68AEDFBDC93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585565" y="2911373"/>
            <a:ext cx="1418739" cy="14187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F7E290-8916-BDB0-1A15-11DF39F0C95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657784" y="1268396"/>
            <a:ext cx="1418739" cy="14187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93B628B-F504-A916-6A35-02AFA016AE0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657784" y="2911372"/>
            <a:ext cx="1418739" cy="1418739"/>
          </a:xfrm>
          <a:prstGeom prst="rect">
            <a:avLst/>
          </a:prstGeom>
        </p:spPr>
      </p:pic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2DB72BBB-0424-FCA9-D786-6EFB19E0B586}"/>
              </a:ext>
            </a:extLst>
          </p:cNvPr>
          <p:cNvSpPr txBox="1">
            <a:spLocks/>
          </p:cNvSpPr>
          <p:nvPr/>
        </p:nvSpPr>
        <p:spPr>
          <a:xfrm>
            <a:off x="1585565" y="813388"/>
            <a:ext cx="141873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  <a:defRPr sz="2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○"/>
              <a:defRPr sz="24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■"/>
              <a:defRPr sz="20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9700" indent="0" algn="ctr">
              <a:buFont typeface="Calibri"/>
              <a:buNone/>
            </a:pPr>
            <a:r>
              <a:rPr lang="en-US" altLang="zh-TW" sz="2000" dirty="0"/>
              <a:t>Iteration 1</a:t>
            </a:r>
            <a:endParaRPr lang="zh-TW" altLang="en-US" sz="2000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DC553E89-D24D-51DC-AE20-C3949AE45BDA}"/>
              </a:ext>
            </a:extLst>
          </p:cNvPr>
          <p:cNvSpPr txBox="1">
            <a:spLocks/>
          </p:cNvSpPr>
          <p:nvPr/>
        </p:nvSpPr>
        <p:spPr>
          <a:xfrm>
            <a:off x="3657784" y="786984"/>
            <a:ext cx="141873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  <a:defRPr sz="2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○"/>
              <a:defRPr sz="24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■"/>
              <a:defRPr sz="20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9700" indent="0" algn="ctr">
              <a:buFont typeface="Calibri"/>
              <a:buNone/>
            </a:pPr>
            <a:r>
              <a:rPr lang="en-US" altLang="zh-TW" sz="2000" dirty="0"/>
              <a:t>Iteration 2</a:t>
            </a:r>
            <a:endParaRPr lang="zh-TW" altLang="en-US" sz="2000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2D7F3EE6-5B91-0010-E2D3-2CF3A95EE1BB}"/>
              </a:ext>
            </a:extLst>
          </p:cNvPr>
          <p:cNvSpPr txBox="1">
            <a:spLocks/>
          </p:cNvSpPr>
          <p:nvPr/>
        </p:nvSpPr>
        <p:spPr>
          <a:xfrm>
            <a:off x="5641018" y="778751"/>
            <a:ext cx="141873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  <a:defRPr sz="2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○"/>
              <a:defRPr sz="24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■"/>
              <a:defRPr sz="20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9700" indent="0" algn="ctr">
              <a:buFont typeface="Calibri"/>
              <a:buNone/>
            </a:pPr>
            <a:r>
              <a:rPr lang="en-US" altLang="zh-TW" sz="2000" dirty="0"/>
              <a:t>Iteration 3</a:t>
            </a:r>
            <a:endParaRPr lang="zh-TW" altLang="en-US" sz="2000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CC09985D-91AA-CEF2-11FA-72687B6F0C31}"/>
              </a:ext>
            </a:extLst>
          </p:cNvPr>
          <p:cNvSpPr txBox="1">
            <a:spLocks/>
          </p:cNvSpPr>
          <p:nvPr/>
        </p:nvSpPr>
        <p:spPr>
          <a:xfrm>
            <a:off x="1585565" y="2540214"/>
            <a:ext cx="141873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  <a:defRPr sz="2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○"/>
              <a:defRPr sz="24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■"/>
              <a:defRPr sz="20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9700" indent="0" algn="ctr">
              <a:buFont typeface="Calibri"/>
              <a:buNone/>
            </a:pPr>
            <a:r>
              <a:rPr lang="en-US" altLang="zh-TW" sz="1800" dirty="0">
                <a:latin typeface="Georgia" panose="02040502050405020303" pitchFamily="18" charset="0"/>
              </a:rPr>
              <a:t>d </a:t>
            </a:r>
            <a:r>
              <a:rPr lang="en-US" altLang="zh-TW" sz="18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≥</a:t>
            </a:r>
            <a:r>
              <a:rPr lang="en-US" altLang="zh-TW" sz="1800" dirty="0">
                <a:latin typeface="Georgia" panose="02040502050405020303" pitchFamily="18" charset="0"/>
              </a:rPr>
              <a:t> -0.05</a:t>
            </a:r>
            <a:endParaRPr lang="zh-TW" altLang="en-US" sz="1800" dirty="0">
              <a:latin typeface="Georgia" panose="02040502050405020303" pitchFamily="18" charset="0"/>
            </a:endParaRP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9724A34-09D0-EE87-7F48-3BCE939050B6}"/>
              </a:ext>
            </a:extLst>
          </p:cNvPr>
          <p:cNvSpPr txBox="1">
            <a:spLocks/>
          </p:cNvSpPr>
          <p:nvPr/>
        </p:nvSpPr>
        <p:spPr>
          <a:xfrm>
            <a:off x="3657784" y="2513810"/>
            <a:ext cx="1418739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  <a:defRPr sz="2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○"/>
              <a:defRPr sz="24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■"/>
              <a:defRPr sz="20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9700" indent="0" algn="ctr">
              <a:buFont typeface="Calibri"/>
              <a:buNone/>
            </a:pPr>
            <a:r>
              <a:rPr lang="el-GR" altLang="zh-TW" sz="18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ψ</a:t>
            </a:r>
            <a:r>
              <a:rPr lang="en-US" altLang="zh-TW" sz="18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 ≥ </a:t>
            </a:r>
            <a:r>
              <a:rPr lang="en-US" altLang="zh-TW" sz="1800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0.08</a:t>
            </a:r>
            <a:r>
              <a:rPr lang="en-US" altLang="zh-TW" sz="18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 </a:t>
            </a:r>
            <a:endParaRPr lang="zh-TW" altLang="en-US" sz="1800" dirty="0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8CFC0614-0780-F586-F344-A40583DF9577}"/>
              </a:ext>
            </a:extLst>
          </p:cNvPr>
          <p:cNvSpPr txBox="1">
            <a:spLocks/>
          </p:cNvSpPr>
          <p:nvPr/>
        </p:nvSpPr>
        <p:spPr>
          <a:xfrm>
            <a:off x="5201024" y="2507257"/>
            <a:ext cx="2965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800"/>
              <a:buFont typeface="Calibri"/>
              <a:buChar char="●"/>
              <a:defRPr sz="2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400"/>
              <a:buFont typeface="Calibri"/>
              <a:buChar char="○"/>
              <a:defRPr sz="24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2000"/>
              <a:buFont typeface="Calibri"/>
              <a:buChar char="■"/>
              <a:defRPr sz="20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●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○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 eaLnBrk="1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3294B"/>
              </a:buClr>
              <a:buSzPts val="1800"/>
              <a:buFont typeface="Calibri"/>
              <a:buChar char="■"/>
              <a:defRPr sz="1800" b="0" i="0" u="none" strike="noStrike" cap="none">
                <a:solidFill>
                  <a:srgbClr val="13294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139700" indent="0" algn="ctr">
              <a:buNone/>
            </a:pPr>
            <a:r>
              <a:rPr lang="en-US" altLang="zh-TW" sz="1600" i="1" dirty="0" err="1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ite</a:t>
            </a:r>
            <a:r>
              <a:rPr lang="en-US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(</a:t>
            </a:r>
            <a:r>
              <a:rPr lang="en-US" altLang="zh-TW" sz="1600" dirty="0">
                <a:latin typeface="Georgia" panose="02040502050405020303" pitchFamily="18" charset="0"/>
              </a:rPr>
              <a:t>d </a:t>
            </a:r>
            <a:r>
              <a:rPr lang="en-US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≥</a:t>
            </a:r>
            <a:r>
              <a:rPr lang="en-US" altLang="zh-TW" sz="1600" dirty="0">
                <a:latin typeface="Georgia" panose="02040502050405020303" pitchFamily="18" charset="0"/>
              </a:rPr>
              <a:t> -0.05, </a:t>
            </a:r>
            <a:r>
              <a:rPr lang="el-GR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ψ</a:t>
            </a:r>
            <a:r>
              <a:rPr lang="en-US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 ≥ </a:t>
            </a:r>
            <a:r>
              <a:rPr lang="en-US" altLang="zh-TW" sz="1600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0.08, false)</a:t>
            </a:r>
            <a:r>
              <a:rPr lang="en-US" altLang="zh-TW" sz="1600" i="1" dirty="0">
                <a:latin typeface="Georgia" panose="02040502050405020303" pitchFamily="18" charset="0"/>
                <a:ea typeface="PT Serif"/>
                <a:cs typeface="Calibri" panose="020F0502020204030204" pitchFamily="34" charset="0"/>
                <a:sym typeface="PT Serif"/>
              </a:rPr>
              <a:t>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556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1B712-3DF6-4023-094F-3B7FA950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Iterative teacher learner framework</a:t>
            </a:r>
            <a:endParaRPr lang="zh-TW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276977-ADB2-0AB6-FDEF-3564124786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9674DE3-513F-BB75-FC02-A84BF43C3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18" b="8337"/>
          <a:stretch/>
        </p:blipFill>
        <p:spPr>
          <a:xfrm>
            <a:off x="120950" y="1129553"/>
            <a:ext cx="8902100" cy="33348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4BB783-03A6-93CB-142E-62886627A647}"/>
              </a:ext>
            </a:extLst>
          </p:cNvPr>
          <p:cNvSpPr txBox="1"/>
          <p:nvPr/>
        </p:nvSpPr>
        <p:spPr>
          <a:xfrm>
            <a:off x="3534055" y="1352390"/>
            <a:ext cx="54569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We instantiate this framework with an </a:t>
            </a:r>
            <a:r>
              <a:rPr lang="en-US" altLang="zh-TW" b="1" dirty="0"/>
              <a:t>exact decision tree learner</a:t>
            </a:r>
            <a:br>
              <a:rPr lang="en-US" altLang="zh-TW" b="1" dirty="0"/>
            </a:br>
            <a:r>
              <a:rPr lang="en-US" altLang="zh-TW" dirty="0"/>
              <a:t>and use </a:t>
            </a:r>
            <a:r>
              <a:rPr lang="en-US" altLang="zh-TW" dirty="0" err="1"/>
              <a:t>Gurobi</a:t>
            </a:r>
            <a:r>
              <a:rPr lang="en-US" altLang="zh-TW" dirty="0"/>
              <a:t> as the teacher.</a:t>
            </a:r>
          </a:p>
          <a:p>
            <a:r>
              <a:rPr lang="en-US" altLang="zh-TW" dirty="0"/>
              <a:t>We defined the logic syntax to learn over </a:t>
            </a:r>
            <a:r>
              <a:rPr lang="en-US" altLang="zh-TW" dirty="0">
                <a:solidFill>
                  <a:srgbClr val="E84A27"/>
                </a:solidFill>
              </a:rPr>
              <a:t>octagonal constraints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0385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6A723-ED2B-3964-DE43-EE854B8C5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Comparison on EMSOFT and PLDI</a:t>
            </a:r>
            <a:endParaRPr lang="zh-TW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0FE5835-A662-6047-0A4A-30A65FBA67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BB55E1E-37DB-8AEA-4F93-F758F6B19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767" y="958489"/>
            <a:ext cx="3841826" cy="288136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0A32C0C0-32D4-DEF3-9F96-AA28DE861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09" y="892861"/>
            <a:ext cx="3841826" cy="28813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F8C0D2-2836-F45A-7072-12D2D5E3F96E}"/>
              </a:ext>
            </a:extLst>
          </p:cNvPr>
          <p:cNvSpPr txBox="1"/>
          <p:nvPr/>
        </p:nvSpPr>
        <p:spPr>
          <a:xfrm>
            <a:off x="451924" y="3918510"/>
            <a:ext cx="8380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Learned region can be nonconvex as allowed in the syntax of logic formulas.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Learned region can be unbounded due to saturated control output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6092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E8091-3655-B3B3-2E73-5A00823A0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EE4A71-8E5D-794E-2E89-85668E266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024116"/>
            <a:ext cx="8520600" cy="3416400"/>
          </a:xfrm>
        </p:spPr>
        <p:txBody>
          <a:bodyPr/>
          <a:lstStyle/>
          <a:p>
            <a:r>
              <a:rPr lang="en-US" sz="2400" dirty="0">
                <a:solidFill>
                  <a:srgbClr val="14284B"/>
                </a:solidFill>
              </a:rPr>
              <a:t>A general learning framework to find PCs</a:t>
            </a:r>
          </a:p>
          <a:p>
            <a:pPr lvl="1"/>
            <a:r>
              <a:rPr lang="en-US" sz="2000" dirty="0">
                <a:solidFill>
                  <a:srgbClr val="14284B"/>
                </a:solidFill>
              </a:rPr>
              <a:t>Choose simple logic formula syntax</a:t>
            </a:r>
          </a:p>
          <a:p>
            <a:pPr lvl="1"/>
            <a:r>
              <a:rPr lang="en-US" sz="2000" dirty="0">
                <a:solidFill>
                  <a:srgbClr val="14284B"/>
                </a:solidFill>
              </a:rPr>
              <a:t>Iterative learner-teacher architecture</a:t>
            </a:r>
          </a:p>
          <a:p>
            <a:pPr lvl="1"/>
            <a:r>
              <a:rPr lang="en-US" sz="2000" dirty="0">
                <a:solidFill>
                  <a:srgbClr val="14284B"/>
                </a:solidFill>
              </a:rPr>
              <a:t>Maximal to include as many observed percept values as possible</a:t>
            </a:r>
            <a:endParaRPr lang="en-US" sz="2400" dirty="0">
              <a:solidFill>
                <a:srgbClr val="14284B"/>
              </a:solidFill>
            </a:endParaRPr>
          </a:p>
          <a:p>
            <a:r>
              <a:rPr lang="en-US" sz="2400" dirty="0">
                <a:solidFill>
                  <a:srgbClr val="14284B"/>
                </a:solidFill>
              </a:rPr>
              <a:t>New formalization to support controllers with states</a:t>
            </a:r>
          </a:p>
          <a:p>
            <a:pPr lvl="1"/>
            <a:r>
              <a:rPr lang="en-US" sz="2000" dirty="0">
                <a:solidFill>
                  <a:srgbClr val="14284B"/>
                </a:solidFill>
              </a:rPr>
              <a:t>E.g., past perceived values for filtering or prediction</a:t>
            </a:r>
          </a:p>
          <a:p>
            <a:r>
              <a:rPr lang="en-US" sz="2400" dirty="0">
                <a:solidFill>
                  <a:srgbClr val="14284B"/>
                </a:solidFill>
              </a:rPr>
              <a:t>Next: Runtime assurance and control synthesis using PCs</a:t>
            </a:r>
          </a:p>
          <a:p>
            <a:pPr marL="533400" lvl="1" indent="0">
              <a:buNone/>
            </a:pPr>
            <a:endParaRPr lang="en-US" sz="2000" dirty="0">
              <a:solidFill>
                <a:srgbClr val="14284B"/>
              </a:solidFill>
            </a:endParaRPr>
          </a:p>
          <a:p>
            <a:endParaRPr lang="en-US" sz="2400" dirty="0">
              <a:solidFill>
                <a:srgbClr val="14284B"/>
              </a:solidFill>
            </a:endParaRPr>
          </a:p>
          <a:p>
            <a:pPr lvl="1"/>
            <a:endParaRPr lang="en-US" sz="2000" dirty="0">
              <a:solidFill>
                <a:srgbClr val="14284B"/>
              </a:solidFill>
            </a:endParaRPr>
          </a:p>
          <a:p>
            <a:endParaRPr lang="en-US" sz="2400" dirty="0">
              <a:solidFill>
                <a:srgbClr val="14284B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65839-652A-8936-DFA3-728526CF72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2460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782CFE-D5D6-3238-A0D8-8DF1A7557F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2545" y="209552"/>
            <a:ext cx="8358909" cy="480971"/>
          </a:xfrm>
        </p:spPr>
        <p:txBody>
          <a:bodyPr/>
          <a:lstStyle/>
          <a:p>
            <a:r>
              <a:rPr lang="en-US" dirty="0">
                <a:solidFill>
                  <a:srgbClr val="00B050"/>
                </a:solidFill>
              </a:rPr>
              <a:t>                    New Verse </a:t>
            </a:r>
            <a:r>
              <a:rPr lang="en-US" dirty="0"/>
              <a:t>library for verification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C0725F-DD1B-D9A0-AB33-398A0B95DA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DAA0FC6-F71F-4650-BE21-9A15F164E71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8747BE5-171F-ABE0-AF79-38087FFC60A1}"/>
              </a:ext>
            </a:extLst>
          </p:cNvPr>
          <p:cNvSpPr txBox="1">
            <a:spLocks/>
          </p:cNvSpPr>
          <p:nvPr/>
        </p:nvSpPr>
        <p:spPr>
          <a:xfrm>
            <a:off x="7550307" y="4345151"/>
            <a:ext cx="868456" cy="240927"/>
          </a:xfrm>
          <a:prstGeom prst="rect">
            <a:avLst/>
          </a:prstGeom>
        </p:spPr>
        <p:txBody>
          <a:bodyPr vert="horz" lIns="60512" tIns="30256" rIns="60512" bIns="30256" rtlCol="0" anchor="ctr"/>
          <a:lstStyle>
            <a:defPPr>
              <a:defRPr lang="en-US"/>
            </a:defPPr>
            <a:lvl1pPr marL="0" algn="l" defTabSz="509115" rtl="0" eaLnBrk="1" latinLnBrk="0" hangingPunct="1">
              <a:defRPr sz="1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09115" algn="l" defTabSz="50911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18228" algn="l" defTabSz="50911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27344" algn="l" defTabSz="50911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36458" algn="l" defTabSz="50911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45574" algn="l" defTabSz="50911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54686" algn="l" defTabSz="50911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563802" algn="l" defTabSz="50911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072914" algn="l" defTabSz="509115" rtl="0" eaLnBrk="1" latinLnBrk="0" hangingPunct="1"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AE5373-EA94-42CD-B08F-88E8C680AB44}" type="slidenum">
              <a:rPr lang="en-US" sz="662"/>
              <a:pPr/>
              <a:t>19</a:t>
            </a:fld>
            <a:endParaRPr lang="en-US" sz="662" dirty="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9CCAE54-EBCE-002C-8A04-E59DBDB5605B}"/>
              </a:ext>
            </a:extLst>
          </p:cNvPr>
          <p:cNvSpPr txBox="1">
            <a:spLocks/>
          </p:cNvSpPr>
          <p:nvPr/>
        </p:nvSpPr>
        <p:spPr>
          <a:xfrm>
            <a:off x="1809115" y="247809"/>
            <a:ext cx="6370970" cy="695886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648" dirty="0"/>
          </a:p>
        </p:txBody>
      </p:sp>
      <p:sp>
        <p:nvSpPr>
          <p:cNvPr id="8" name="Rounded Rectangle 2">
            <a:extLst>
              <a:ext uri="{FF2B5EF4-FFF2-40B4-BE49-F238E27FC236}">
                <a16:creationId xmlns:a16="http://schemas.microsoft.com/office/drawing/2014/main" id="{332893C5-4375-26B4-C8CD-C619FA027908}"/>
              </a:ext>
            </a:extLst>
          </p:cNvPr>
          <p:cNvSpPr/>
          <p:nvPr/>
        </p:nvSpPr>
        <p:spPr>
          <a:xfrm>
            <a:off x="5758306" y="1002485"/>
            <a:ext cx="2328936" cy="3450492"/>
          </a:xfrm>
          <a:prstGeom prst="roundRect">
            <a:avLst>
              <a:gd name="adj" fmla="val 926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589" dirty="0">
                <a:solidFill>
                  <a:schemeClr val="tx1"/>
                </a:solidFill>
              </a:rPr>
              <a:t>Learning sensitivity from data </a:t>
            </a:r>
          </a:p>
          <a:p>
            <a:pPr algn="ctr"/>
            <a:endParaRPr lang="en-US" sz="1589" dirty="0">
              <a:solidFill>
                <a:schemeClr val="tx1"/>
              </a:solidFill>
            </a:endParaRPr>
          </a:p>
          <a:p>
            <a:pPr algn="ctr"/>
            <a:r>
              <a:rPr lang="en-US" sz="1589" dirty="0">
                <a:solidFill>
                  <a:schemeClr val="tx1"/>
                </a:solidFill>
              </a:rPr>
              <a:t>Reachability, composition,  </a:t>
            </a:r>
          </a:p>
          <a:p>
            <a:pPr algn="ctr"/>
            <a:r>
              <a:rPr lang="en-US" sz="1589" dirty="0">
                <a:solidFill>
                  <a:schemeClr val="tx1"/>
                </a:solidFill>
              </a:rPr>
              <a:t>fixpoints</a:t>
            </a:r>
          </a:p>
          <a:p>
            <a:pPr algn="ctr"/>
            <a:endParaRPr lang="en-US" sz="1589" dirty="0">
              <a:solidFill>
                <a:schemeClr val="tx1"/>
              </a:solidFill>
            </a:endParaRPr>
          </a:p>
          <a:p>
            <a:pPr algn="ctr"/>
            <a:r>
              <a:rPr lang="en-US" sz="1589" dirty="0">
                <a:solidFill>
                  <a:srgbClr val="00B050"/>
                </a:solidFill>
              </a:rPr>
              <a:t>Exploiting symmetries in dynamics </a:t>
            </a:r>
          </a:p>
          <a:p>
            <a:pPr algn="ctr"/>
            <a:r>
              <a:rPr lang="en-US" sz="1589" dirty="0">
                <a:solidFill>
                  <a:srgbClr val="00B050"/>
                </a:solidFill>
              </a:rPr>
              <a:t>[CAV 21, TACAS 19]</a:t>
            </a:r>
          </a:p>
          <a:p>
            <a:pPr algn="ctr"/>
            <a:endParaRPr lang="en-US" sz="1589" dirty="0">
              <a:solidFill>
                <a:srgbClr val="00B050"/>
              </a:solidFill>
            </a:endParaRPr>
          </a:p>
          <a:p>
            <a:pPr algn="ctr"/>
            <a:r>
              <a:rPr lang="en-US" sz="1589" dirty="0">
                <a:solidFill>
                  <a:srgbClr val="00B050"/>
                </a:solidFill>
              </a:rPr>
              <a:t>Learning reachability functions [TACAS 22]</a:t>
            </a:r>
          </a:p>
        </p:txBody>
      </p:sp>
      <p:grpSp>
        <p:nvGrpSpPr>
          <p:cNvPr id="9" name="Group 51">
            <a:extLst>
              <a:ext uri="{FF2B5EF4-FFF2-40B4-BE49-F238E27FC236}">
                <a16:creationId xmlns:a16="http://schemas.microsoft.com/office/drawing/2014/main" id="{4BC0D61A-45F7-212E-EF4A-716607F903C6}"/>
              </a:ext>
            </a:extLst>
          </p:cNvPr>
          <p:cNvGrpSpPr/>
          <p:nvPr/>
        </p:nvGrpSpPr>
        <p:grpSpPr>
          <a:xfrm>
            <a:off x="2511345" y="1669567"/>
            <a:ext cx="2758076" cy="2332936"/>
            <a:chOff x="722061" y="1523402"/>
            <a:chExt cx="6512264" cy="5508443"/>
          </a:xfrm>
        </p:grpSpPr>
        <p:grpSp>
          <p:nvGrpSpPr>
            <p:cNvPr id="10" name="Group 52">
              <a:extLst>
                <a:ext uri="{FF2B5EF4-FFF2-40B4-BE49-F238E27FC236}">
                  <a16:creationId xmlns:a16="http://schemas.microsoft.com/office/drawing/2014/main" id="{4B8E33B2-E320-7C84-46B9-59F8C1C5F740}"/>
                </a:ext>
              </a:extLst>
            </p:cNvPr>
            <p:cNvGrpSpPr/>
            <p:nvPr/>
          </p:nvGrpSpPr>
          <p:grpSpPr>
            <a:xfrm>
              <a:off x="722061" y="2590482"/>
              <a:ext cx="3671244" cy="4274901"/>
              <a:chOff x="300484" y="1367848"/>
              <a:chExt cx="2753433" cy="3206177"/>
            </a:xfrm>
          </p:grpSpPr>
          <p:grpSp>
            <p:nvGrpSpPr>
              <p:cNvPr id="32" name="Group 74">
                <a:extLst>
                  <a:ext uri="{FF2B5EF4-FFF2-40B4-BE49-F238E27FC236}">
                    <a16:creationId xmlns:a16="http://schemas.microsoft.com/office/drawing/2014/main" id="{EC9E0EBF-F4AF-B71E-F255-99366119262E}"/>
                  </a:ext>
                </a:extLst>
              </p:cNvPr>
              <p:cNvGrpSpPr/>
              <p:nvPr/>
            </p:nvGrpSpPr>
            <p:grpSpPr>
              <a:xfrm>
                <a:off x="762960" y="1367848"/>
                <a:ext cx="2122367" cy="1872060"/>
                <a:chOff x="2097741" y="2021270"/>
                <a:chExt cx="4592773" cy="4115902"/>
              </a:xfrm>
            </p:grpSpPr>
            <p:sp>
              <p:nvSpPr>
                <p:cNvPr id="34" name="Rounded Rectangle 5">
                  <a:extLst>
                    <a:ext uri="{FF2B5EF4-FFF2-40B4-BE49-F238E27FC236}">
                      <a16:creationId xmlns:a16="http://schemas.microsoft.com/office/drawing/2014/main" id="{0B8F495A-C678-F9FB-49BA-7418BAB5FA5F}"/>
                    </a:ext>
                  </a:extLst>
                </p:cNvPr>
                <p:cNvSpPr/>
                <p:nvPr/>
              </p:nvSpPr>
              <p:spPr>
                <a:xfrm>
                  <a:off x="2097741" y="2021270"/>
                  <a:ext cx="1067094" cy="962754"/>
                </a:xfrm>
                <a:prstGeom prst="roundRect">
                  <a:avLst/>
                </a:prstGeom>
                <a:noFill/>
                <a:ln w="19050">
                  <a:solidFill>
                    <a:srgbClr val="C1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sp>
              <p:nvSpPr>
                <p:cNvPr id="35" name="Rounded Rectangle 6">
                  <a:extLst>
                    <a:ext uri="{FF2B5EF4-FFF2-40B4-BE49-F238E27FC236}">
                      <a16:creationId xmlns:a16="http://schemas.microsoft.com/office/drawing/2014/main" id="{2C97F087-AD69-1110-BACC-FE79D5402AB3}"/>
                    </a:ext>
                  </a:extLst>
                </p:cNvPr>
                <p:cNvSpPr/>
                <p:nvPr/>
              </p:nvSpPr>
              <p:spPr>
                <a:xfrm>
                  <a:off x="3824294" y="2021270"/>
                  <a:ext cx="1067094" cy="962754"/>
                </a:xfrm>
                <a:prstGeom prst="roundRect">
                  <a:avLst/>
                </a:prstGeom>
                <a:noFill/>
                <a:ln w="19050">
                  <a:solidFill>
                    <a:srgbClr val="BFC6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latin typeface="+mj-lt"/>
                  </a:endParaRPr>
                </a:p>
              </p:txBody>
            </p:sp>
            <p:sp>
              <p:nvSpPr>
                <p:cNvPr id="36" name="Rounded Rectangle 7">
                  <a:extLst>
                    <a:ext uri="{FF2B5EF4-FFF2-40B4-BE49-F238E27FC236}">
                      <a16:creationId xmlns:a16="http://schemas.microsoft.com/office/drawing/2014/main" id="{40D7F93C-366C-91DB-92B3-D5597E122D3E}"/>
                    </a:ext>
                  </a:extLst>
                </p:cNvPr>
                <p:cNvSpPr/>
                <p:nvPr/>
              </p:nvSpPr>
              <p:spPr>
                <a:xfrm>
                  <a:off x="5550847" y="2021270"/>
                  <a:ext cx="1067094" cy="962754"/>
                </a:xfrm>
                <a:prstGeom prst="roundRect">
                  <a:avLst/>
                </a:prstGeom>
                <a:noFill/>
                <a:ln w="19050">
                  <a:solidFill>
                    <a:srgbClr val="5A7A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latin typeface="+mj-lt"/>
                  </a:endParaRPr>
                </a:p>
              </p:txBody>
            </p:sp>
            <p:sp>
              <p:nvSpPr>
                <p:cNvPr id="37" name="Arc 121">
                  <a:extLst>
                    <a:ext uri="{FF2B5EF4-FFF2-40B4-BE49-F238E27FC236}">
                      <a16:creationId xmlns:a16="http://schemas.microsoft.com/office/drawing/2014/main" id="{D9A01835-8555-ECE6-CB4C-846464AF4FDB}"/>
                    </a:ext>
                  </a:extLst>
                </p:cNvPr>
                <p:cNvSpPr/>
                <p:nvPr/>
              </p:nvSpPr>
              <p:spPr>
                <a:xfrm>
                  <a:off x="3180237" y="2207883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  <p:sp>
              <p:nvSpPr>
                <p:cNvPr id="38" name="Arc 122">
                  <a:extLst>
                    <a:ext uri="{FF2B5EF4-FFF2-40B4-BE49-F238E27FC236}">
                      <a16:creationId xmlns:a16="http://schemas.microsoft.com/office/drawing/2014/main" id="{5A43F3B8-A3AD-2A08-3E6F-5861FE54E2C6}"/>
                    </a:ext>
                  </a:extLst>
                </p:cNvPr>
                <p:cNvSpPr/>
                <p:nvPr/>
              </p:nvSpPr>
              <p:spPr>
                <a:xfrm>
                  <a:off x="4906790" y="2207883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  <p:sp>
              <p:nvSpPr>
                <p:cNvPr id="39" name="Rounded Rectangle 12">
                  <a:extLst>
                    <a:ext uri="{FF2B5EF4-FFF2-40B4-BE49-F238E27FC236}">
                      <a16:creationId xmlns:a16="http://schemas.microsoft.com/office/drawing/2014/main" id="{1677ADC9-A270-502A-9F6C-B8378ED19869}"/>
                    </a:ext>
                  </a:extLst>
                </p:cNvPr>
                <p:cNvSpPr/>
                <p:nvPr/>
              </p:nvSpPr>
              <p:spPr>
                <a:xfrm>
                  <a:off x="2152384" y="3597845"/>
                  <a:ext cx="1067094" cy="962754"/>
                </a:xfrm>
                <a:prstGeom prst="roundRect">
                  <a:avLst/>
                </a:prstGeom>
                <a:noFill/>
                <a:ln w="19050">
                  <a:solidFill>
                    <a:srgbClr val="BFC6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latin typeface="+mj-lt"/>
                  </a:endParaRPr>
                </a:p>
              </p:txBody>
            </p:sp>
            <p:sp>
              <p:nvSpPr>
                <p:cNvPr id="40" name="Rounded Rectangle 13">
                  <a:extLst>
                    <a:ext uri="{FF2B5EF4-FFF2-40B4-BE49-F238E27FC236}">
                      <a16:creationId xmlns:a16="http://schemas.microsoft.com/office/drawing/2014/main" id="{44622B1A-2358-AC58-C548-9A6CBA266D26}"/>
                    </a:ext>
                  </a:extLst>
                </p:cNvPr>
                <p:cNvSpPr/>
                <p:nvPr/>
              </p:nvSpPr>
              <p:spPr>
                <a:xfrm>
                  <a:off x="3878936" y="3597845"/>
                  <a:ext cx="1067094" cy="962754"/>
                </a:xfrm>
                <a:prstGeom prst="roundRect">
                  <a:avLst/>
                </a:prstGeom>
                <a:noFill/>
                <a:ln w="19050">
                  <a:solidFill>
                    <a:srgbClr val="C1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sp>
              <p:nvSpPr>
                <p:cNvPr id="41" name="Rounded Rectangle 14">
                  <a:extLst>
                    <a:ext uri="{FF2B5EF4-FFF2-40B4-BE49-F238E27FC236}">
                      <a16:creationId xmlns:a16="http://schemas.microsoft.com/office/drawing/2014/main" id="{882D1767-0934-45E3-CBD8-3FDA8673E1BB}"/>
                    </a:ext>
                  </a:extLst>
                </p:cNvPr>
                <p:cNvSpPr/>
                <p:nvPr/>
              </p:nvSpPr>
              <p:spPr>
                <a:xfrm>
                  <a:off x="5605490" y="3597845"/>
                  <a:ext cx="1067094" cy="962754"/>
                </a:xfrm>
                <a:prstGeom prst="roundRect">
                  <a:avLst/>
                </a:prstGeom>
                <a:noFill/>
                <a:ln w="19050">
                  <a:solidFill>
                    <a:srgbClr val="BFC6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latin typeface="+mj-lt"/>
                  </a:endParaRPr>
                </a:p>
              </p:txBody>
            </p:sp>
            <p:sp>
              <p:nvSpPr>
                <p:cNvPr id="42" name="Arc 126">
                  <a:extLst>
                    <a:ext uri="{FF2B5EF4-FFF2-40B4-BE49-F238E27FC236}">
                      <a16:creationId xmlns:a16="http://schemas.microsoft.com/office/drawing/2014/main" id="{FD690BBA-72EC-F2F5-664D-E922AD5E0C33}"/>
                    </a:ext>
                  </a:extLst>
                </p:cNvPr>
                <p:cNvSpPr/>
                <p:nvPr/>
              </p:nvSpPr>
              <p:spPr>
                <a:xfrm>
                  <a:off x="3234880" y="3784457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  <p:sp>
              <p:nvSpPr>
                <p:cNvPr id="43" name="Arc 127">
                  <a:extLst>
                    <a:ext uri="{FF2B5EF4-FFF2-40B4-BE49-F238E27FC236}">
                      <a16:creationId xmlns:a16="http://schemas.microsoft.com/office/drawing/2014/main" id="{50AAB4FE-11D1-EE44-B371-7ACAD32E6609}"/>
                    </a:ext>
                  </a:extLst>
                </p:cNvPr>
                <p:cNvSpPr/>
                <p:nvPr/>
              </p:nvSpPr>
              <p:spPr>
                <a:xfrm>
                  <a:off x="4961433" y="3784457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  <p:sp>
              <p:nvSpPr>
                <p:cNvPr id="44" name="Rounded Rectangle 19">
                  <a:extLst>
                    <a:ext uri="{FF2B5EF4-FFF2-40B4-BE49-F238E27FC236}">
                      <a16:creationId xmlns:a16="http://schemas.microsoft.com/office/drawing/2014/main" id="{8250B845-853C-F3AB-C231-F94DFC2775B9}"/>
                    </a:ext>
                  </a:extLst>
                </p:cNvPr>
                <p:cNvSpPr/>
                <p:nvPr/>
              </p:nvSpPr>
              <p:spPr>
                <a:xfrm>
                  <a:off x="2170315" y="5174418"/>
                  <a:ext cx="1067094" cy="962754"/>
                </a:xfrm>
                <a:prstGeom prst="roundRect">
                  <a:avLst/>
                </a:prstGeom>
                <a:noFill/>
                <a:ln w="19050">
                  <a:solidFill>
                    <a:srgbClr val="5A7AB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latin typeface="+mj-lt"/>
                  </a:endParaRPr>
                </a:p>
              </p:txBody>
            </p:sp>
            <p:sp>
              <p:nvSpPr>
                <p:cNvPr id="45" name="Rounded Rectangle 20">
                  <a:extLst>
                    <a:ext uri="{FF2B5EF4-FFF2-40B4-BE49-F238E27FC236}">
                      <a16:creationId xmlns:a16="http://schemas.microsoft.com/office/drawing/2014/main" id="{841E5201-B91F-91AB-A53F-D8FCBD8AC135}"/>
                    </a:ext>
                  </a:extLst>
                </p:cNvPr>
                <p:cNvSpPr/>
                <p:nvPr/>
              </p:nvSpPr>
              <p:spPr>
                <a:xfrm>
                  <a:off x="3896867" y="5174418"/>
                  <a:ext cx="1067094" cy="962754"/>
                </a:xfrm>
                <a:prstGeom prst="roundRect">
                  <a:avLst/>
                </a:prstGeom>
                <a:noFill/>
                <a:ln w="19050">
                  <a:solidFill>
                    <a:srgbClr val="BFC6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latin typeface="+mj-lt"/>
                  </a:endParaRPr>
                </a:p>
              </p:txBody>
            </p:sp>
            <p:sp>
              <p:nvSpPr>
                <p:cNvPr id="46" name="Rounded Rectangle 21">
                  <a:extLst>
                    <a:ext uri="{FF2B5EF4-FFF2-40B4-BE49-F238E27FC236}">
                      <a16:creationId xmlns:a16="http://schemas.microsoft.com/office/drawing/2014/main" id="{23E4586C-3419-9A09-F64A-90A2956B0F3A}"/>
                    </a:ext>
                  </a:extLst>
                </p:cNvPr>
                <p:cNvSpPr/>
                <p:nvPr/>
              </p:nvSpPr>
              <p:spPr>
                <a:xfrm>
                  <a:off x="5623420" y="5174418"/>
                  <a:ext cx="1067094" cy="962754"/>
                </a:xfrm>
                <a:prstGeom prst="roundRect">
                  <a:avLst/>
                </a:prstGeom>
                <a:noFill/>
                <a:ln w="19050">
                  <a:solidFill>
                    <a:srgbClr val="C17A9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solidFill>
                      <a:srgbClr val="FF0000"/>
                    </a:solidFill>
                    <a:latin typeface="+mj-lt"/>
                  </a:endParaRPr>
                </a:p>
              </p:txBody>
            </p:sp>
            <p:sp>
              <p:nvSpPr>
                <p:cNvPr id="47" name="Arc 131">
                  <a:extLst>
                    <a:ext uri="{FF2B5EF4-FFF2-40B4-BE49-F238E27FC236}">
                      <a16:creationId xmlns:a16="http://schemas.microsoft.com/office/drawing/2014/main" id="{9B4A5DAA-F4EE-E802-6D06-9167088473CB}"/>
                    </a:ext>
                  </a:extLst>
                </p:cNvPr>
                <p:cNvSpPr/>
                <p:nvPr/>
              </p:nvSpPr>
              <p:spPr>
                <a:xfrm>
                  <a:off x="3252810" y="5361030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  <p:sp>
              <p:nvSpPr>
                <p:cNvPr id="48" name="Arc 132">
                  <a:extLst>
                    <a:ext uri="{FF2B5EF4-FFF2-40B4-BE49-F238E27FC236}">
                      <a16:creationId xmlns:a16="http://schemas.microsoft.com/office/drawing/2014/main" id="{F4940017-08F4-922E-4D83-DCEFB8577BFE}"/>
                    </a:ext>
                  </a:extLst>
                </p:cNvPr>
                <p:cNvSpPr/>
                <p:nvPr/>
              </p:nvSpPr>
              <p:spPr>
                <a:xfrm>
                  <a:off x="4979363" y="5361030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  <p:sp>
              <p:nvSpPr>
                <p:cNvPr id="49" name="Arc 133">
                  <a:extLst>
                    <a:ext uri="{FF2B5EF4-FFF2-40B4-BE49-F238E27FC236}">
                      <a16:creationId xmlns:a16="http://schemas.microsoft.com/office/drawing/2014/main" id="{2A277F3E-B486-EE47-FDAD-9A32FEB68CE9}"/>
                    </a:ext>
                  </a:extLst>
                </p:cNvPr>
                <p:cNvSpPr/>
                <p:nvPr/>
              </p:nvSpPr>
              <p:spPr>
                <a:xfrm rot="16200000">
                  <a:off x="2335051" y="3016383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65000"/>
                      <a:lumOff val="3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  <p:sp>
              <p:nvSpPr>
                <p:cNvPr id="50" name="Arc 134">
                  <a:extLst>
                    <a:ext uri="{FF2B5EF4-FFF2-40B4-BE49-F238E27FC236}">
                      <a16:creationId xmlns:a16="http://schemas.microsoft.com/office/drawing/2014/main" id="{FEC259A1-AC89-6C8F-3FD4-4EBD182DAB86}"/>
                    </a:ext>
                  </a:extLst>
                </p:cNvPr>
                <p:cNvSpPr/>
                <p:nvPr/>
              </p:nvSpPr>
              <p:spPr>
                <a:xfrm rot="5400000">
                  <a:off x="2326364" y="4592957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  <p:sp>
              <p:nvSpPr>
                <p:cNvPr id="51" name="Arc 135">
                  <a:extLst>
                    <a:ext uri="{FF2B5EF4-FFF2-40B4-BE49-F238E27FC236}">
                      <a16:creationId xmlns:a16="http://schemas.microsoft.com/office/drawing/2014/main" id="{47378ABC-3DA6-A8D0-A1C0-B662ABDD1BA4}"/>
                    </a:ext>
                  </a:extLst>
                </p:cNvPr>
                <p:cNvSpPr/>
                <p:nvPr/>
              </p:nvSpPr>
              <p:spPr>
                <a:xfrm rot="5400000">
                  <a:off x="5880154" y="3013398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  <p:sp>
              <p:nvSpPr>
                <p:cNvPr id="52" name="Arc 136">
                  <a:extLst>
                    <a:ext uri="{FF2B5EF4-FFF2-40B4-BE49-F238E27FC236}">
                      <a16:creationId xmlns:a16="http://schemas.microsoft.com/office/drawing/2014/main" id="{496D37DB-9622-9FAE-D532-7E9A075CFA00}"/>
                    </a:ext>
                  </a:extLst>
                </p:cNvPr>
                <p:cNvSpPr/>
                <p:nvPr/>
              </p:nvSpPr>
              <p:spPr>
                <a:xfrm rot="16200000">
                  <a:off x="5848939" y="4592956"/>
                  <a:ext cx="644057" cy="599715"/>
                </a:xfrm>
                <a:prstGeom prst="arc">
                  <a:avLst>
                    <a:gd name="adj1" fmla="val 13104453"/>
                    <a:gd name="adj2" fmla="val 19707303"/>
                  </a:avLst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662">
                    <a:latin typeface="+mj-lt"/>
                  </a:endParaRPr>
                </a:p>
              </p:txBody>
            </p:sp>
          </p:grpSp>
          <p:sp>
            <p:nvSpPr>
              <p:cNvPr id="33" name="Rectangle 117">
                <a:extLst>
                  <a:ext uri="{FF2B5EF4-FFF2-40B4-BE49-F238E27FC236}">
                    <a16:creationId xmlns:a16="http://schemas.microsoft.com/office/drawing/2014/main" id="{9AD2558B-D2C3-F66D-854C-3745BB4BF097}"/>
                  </a:ext>
                </a:extLst>
              </p:cNvPr>
              <p:cNvSpPr/>
              <p:nvPr/>
            </p:nvSpPr>
            <p:spPr>
              <a:xfrm>
                <a:off x="300484" y="3544594"/>
                <a:ext cx="2753433" cy="10294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059" strike="sngStrike" dirty="0">
                    <a:latin typeface="+mj-lt"/>
                  </a:rPr>
                  <a:t>JSON file</a:t>
                </a:r>
              </a:p>
              <a:p>
                <a:pPr algn="ctr"/>
                <a:r>
                  <a:rPr lang="en-US" sz="1059" b="1" dirty="0">
                    <a:solidFill>
                      <a:srgbClr val="00B050"/>
                    </a:solidFill>
                    <a:latin typeface="+mj-lt"/>
                  </a:rPr>
                  <a:t>transition structure extracted</a:t>
                </a:r>
              </a:p>
            </p:txBody>
          </p:sp>
        </p:grpSp>
        <p:grpSp>
          <p:nvGrpSpPr>
            <p:cNvPr id="11" name="Group 53">
              <a:extLst>
                <a:ext uri="{FF2B5EF4-FFF2-40B4-BE49-F238E27FC236}">
                  <a16:creationId xmlns:a16="http://schemas.microsoft.com/office/drawing/2014/main" id="{D3877262-B394-D2F1-E768-10D5D3B2F505}"/>
                </a:ext>
              </a:extLst>
            </p:cNvPr>
            <p:cNvGrpSpPr/>
            <p:nvPr/>
          </p:nvGrpSpPr>
          <p:grpSpPr>
            <a:xfrm>
              <a:off x="4186427" y="2655164"/>
              <a:ext cx="2857313" cy="4376681"/>
              <a:chOff x="2766959" y="1365312"/>
              <a:chExt cx="2142985" cy="3282511"/>
            </a:xfrm>
          </p:grpSpPr>
          <p:sp>
            <p:nvSpPr>
              <p:cNvPr id="14" name="Rounded Rectangle 31">
                <a:extLst>
                  <a:ext uri="{FF2B5EF4-FFF2-40B4-BE49-F238E27FC236}">
                    <a16:creationId xmlns:a16="http://schemas.microsoft.com/office/drawing/2014/main" id="{2CBA4207-6866-4A41-9609-AEE460B6B726}"/>
                  </a:ext>
                </a:extLst>
              </p:cNvPr>
              <p:cNvSpPr/>
              <p:nvPr/>
            </p:nvSpPr>
            <p:spPr>
              <a:xfrm>
                <a:off x="3697224" y="1365312"/>
                <a:ext cx="493776" cy="438912"/>
              </a:xfrm>
              <a:prstGeom prst="roundRect">
                <a:avLst/>
              </a:prstGeom>
              <a:noFill/>
              <a:ln w="19050">
                <a:solidFill>
                  <a:srgbClr val="5A7AB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91" i="1" dirty="0">
                  <a:latin typeface="+mj-lt"/>
                </a:endParaRPr>
              </a:p>
            </p:txBody>
          </p:sp>
          <p:grpSp>
            <p:nvGrpSpPr>
              <p:cNvPr id="15" name="Group 57">
                <a:extLst>
                  <a:ext uri="{FF2B5EF4-FFF2-40B4-BE49-F238E27FC236}">
                    <a16:creationId xmlns:a16="http://schemas.microsoft.com/office/drawing/2014/main" id="{BDEF4439-C3E6-1B73-AEEB-F73716452C4C}"/>
                  </a:ext>
                </a:extLst>
              </p:cNvPr>
              <p:cNvGrpSpPr/>
              <p:nvPr/>
            </p:nvGrpSpPr>
            <p:grpSpPr>
              <a:xfrm>
                <a:off x="3705036" y="1386029"/>
                <a:ext cx="485964" cy="347011"/>
                <a:chOff x="5051303" y="2982485"/>
                <a:chExt cx="635045" cy="483365"/>
              </a:xfrm>
            </p:grpSpPr>
            <p:cxnSp>
              <p:nvCxnSpPr>
                <p:cNvPr id="29" name="Curved Connector 4">
                  <a:extLst>
                    <a:ext uri="{FF2B5EF4-FFF2-40B4-BE49-F238E27FC236}">
                      <a16:creationId xmlns:a16="http://schemas.microsoft.com/office/drawing/2014/main" id="{0308EF2D-D7F8-D3F5-3583-5ACA87F339B7}"/>
                    </a:ext>
                  </a:extLst>
                </p:cNvPr>
                <p:cNvCxnSpPr/>
                <p:nvPr/>
              </p:nvCxnSpPr>
              <p:spPr>
                <a:xfrm>
                  <a:off x="5051303" y="2982485"/>
                  <a:ext cx="635045" cy="273517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rgbClr val="5A7A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urved Connector 36">
                  <a:extLst>
                    <a:ext uri="{FF2B5EF4-FFF2-40B4-BE49-F238E27FC236}">
                      <a16:creationId xmlns:a16="http://schemas.microsoft.com/office/drawing/2014/main" id="{E0EF9E2B-FADA-71FB-0546-D8600F6B8E7D}"/>
                    </a:ext>
                  </a:extLst>
                </p:cNvPr>
                <p:cNvCxnSpPr/>
                <p:nvPr/>
              </p:nvCxnSpPr>
              <p:spPr>
                <a:xfrm>
                  <a:off x="5051303" y="3073657"/>
                  <a:ext cx="635045" cy="287269"/>
                </a:xfrm>
                <a:prstGeom prst="curvedConnector3">
                  <a:avLst>
                    <a:gd name="adj1" fmla="val 50000"/>
                  </a:avLst>
                </a:prstGeom>
                <a:ln w="19050">
                  <a:solidFill>
                    <a:srgbClr val="5A7A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Curved Connector 38">
                  <a:extLst>
                    <a:ext uri="{FF2B5EF4-FFF2-40B4-BE49-F238E27FC236}">
                      <a16:creationId xmlns:a16="http://schemas.microsoft.com/office/drawing/2014/main" id="{66DB6CD5-C715-0C58-2C5E-C0F849D517CF}"/>
                    </a:ext>
                  </a:extLst>
                </p:cNvPr>
                <p:cNvCxnSpPr/>
                <p:nvPr/>
              </p:nvCxnSpPr>
              <p:spPr>
                <a:xfrm>
                  <a:off x="5055682" y="3178581"/>
                  <a:ext cx="630666" cy="287269"/>
                </a:xfrm>
                <a:prstGeom prst="curvedConnector3">
                  <a:avLst>
                    <a:gd name="adj1" fmla="val 40492"/>
                  </a:avLst>
                </a:prstGeom>
                <a:ln w="19050">
                  <a:solidFill>
                    <a:srgbClr val="5A7AB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6" name="Rounded Rectangle 45">
                <a:extLst>
                  <a:ext uri="{FF2B5EF4-FFF2-40B4-BE49-F238E27FC236}">
                    <a16:creationId xmlns:a16="http://schemas.microsoft.com/office/drawing/2014/main" id="{9B41AADA-E0A6-5B5B-EB4D-448807358DAA}"/>
                  </a:ext>
                </a:extLst>
              </p:cNvPr>
              <p:cNvSpPr/>
              <p:nvPr/>
            </p:nvSpPr>
            <p:spPr>
              <a:xfrm>
                <a:off x="3693356" y="2075640"/>
                <a:ext cx="493776" cy="438912"/>
              </a:xfrm>
              <a:prstGeom prst="roundRect">
                <a:avLst/>
              </a:prstGeom>
              <a:noFill/>
              <a:ln>
                <a:solidFill>
                  <a:srgbClr val="C17A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91" i="1" dirty="0">
                  <a:latin typeface="+mj-lt"/>
                </a:endParaRPr>
              </a:p>
            </p:txBody>
          </p:sp>
          <p:grpSp>
            <p:nvGrpSpPr>
              <p:cNvPr id="17" name="Group 59">
                <a:extLst>
                  <a:ext uri="{FF2B5EF4-FFF2-40B4-BE49-F238E27FC236}">
                    <a16:creationId xmlns:a16="http://schemas.microsoft.com/office/drawing/2014/main" id="{B30410A9-C824-C778-A334-43FB5FCFB24A}"/>
                  </a:ext>
                </a:extLst>
              </p:cNvPr>
              <p:cNvGrpSpPr/>
              <p:nvPr/>
            </p:nvGrpSpPr>
            <p:grpSpPr>
              <a:xfrm>
                <a:off x="3689685" y="2170805"/>
                <a:ext cx="497447" cy="297712"/>
                <a:chOff x="5051303" y="2982485"/>
                <a:chExt cx="635045" cy="483365"/>
              </a:xfrm>
            </p:grpSpPr>
            <p:cxnSp>
              <p:nvCxnSpPr>
                <p:cNvPr id="26" name="Curved Connector 47">
                  <a:extLst>
                    <a:ext uri="{FF2B5EF4-FFF2-40B4-BE49-F238E27FC236}">
                      <a16:creationId xmlns:a16="http://schemas.microsoft.com/office/drawing/2014/main" id="{0ABC61D2-59F7-2721-11E3-168483CD0151}"/>
                    </a:ext>
                  </a:extLst>
                </p:cNvPr>
                <p:cNvCxnSpPr/>
                <p:nvPr/>
              </p:nvCxnSpPr>
              <p:spPr>
                <a:xfrm>
                  <a:off x="5051303" y="2982485"/>
                  <a:ext cx="635045" cy="273517"/>
                </a:xfrm>
                <a:prstGeom prst="curvedConnector3">
                  <a:avLst>
                    <a:gd name="adj1" fmla="val 99407"/>
                  </a:avLst>
                </a:prstGeom>
                <a:ln w="19050">
                  <a:solidFill>
                    <a:srgbClr val="C1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urved Connector 48">
                  <a:extLst>
                    <a:ext uri="{FF2B5EF4-FFF2-40B4-BE49-F238E27FC236}">
                      <a16:creationId xmlns:a16="http://schemas.microsoft.com/office/drawing/2014/main" id="{97498B0D-A568-AF8E-F678-66CD97AC6BD1}"/>
                    </a:ext>
                  </a:extLst>
                </p:cNvPr>
                <p:cNvCxnSpPr/>
                <p:nvPr/>
              </p:nvCxnSpPr>
              <p:spPr>
                <a:xfrm>
                  <a:off x="5051303" y="3073657"/>
                  <a:ext cx="635045" cy="287269"/>
                </a:xfrm>
                <a:prstGeom prst="curvedConnector3">
                  <a:avLst>
                    <a:gd name="adj1" fmla="val 90688"/>
                  </a:avLst>
                </a:prstGeom>
                <a:ln w="19050">
                  <a:solidFill>
                    <a:srgbClr val="C1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Curved Connector 49">
                  <a:extLst>
                    <a:ext uri="{FF2B5EF4-FFF2-40B4-BE49-F238E27FC236}">
                      <a16:creationId xmlns:a16="http://schemas.microsoft.com/office/drawing/2014/main" id="{8F1770AB-A9A2-8DCC-C2A5-5652C5B535B0}"/>
                    </a:ext>
                  </a:extLst>
                </p:cNvPr>
                <p:cNvCxnSpPr/>
                <p:nvPr/>
              </p:nvCxnSpPr>
              <p:spPr>
                <a:xfrm>
                  <a:off x="5055682" y="3178581"/>
                  <a:ext cx="630666" cy="287269"/>
                </a:xfrm>
                <a:prstGeom prst="curvedConnector3">
                  <a:avLst>
                    <a:gd name="adj1" fmla="val 82926"/>
                  </a:avLst>
                </a:prstGeom>
                <a:ln w="19050">
                  <a:solidFill>
                    <a:srgbClr val="C17A9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60">
                <a:extLst>
                  <a:ext uri="{FF2B5EF4-FFF2-40B4-BE49-F238E27FC236}">
                    <a16:creationId xmlns:a16="http://schemas.microsoft.com/office/drawing/2014/main" id="{C8490AE5-FC7E-6D4F-50E2-DBDEF0E952FF}"/>
                  </a:ext>
                </a:extLst>
              </p:cNvPr>
              <p:cNvGrpSpPr/>
              <p:nvPr/>
            </p:nvGrpSpPr>
            <p:grpSpPr>
              <a:xfrm>
                <a:off x="3694608" y="2819933"/>
                <a:ext cx="493776" cy="438912"/>
                <a:chOff x="4344278" y="3248620"/>
                <a:chExt cx="719146" cy="638928"/>
              </a:xfrm>
            </p:grpSpPr>
            <p:sp>
              <p:nvSpPr>
                <p:cNvPr id="21" name="Rounded Rectangle 53">
                  <a:extLst>
                    <a:ext uri="{FF2B5EF4-FFF2-40B4-BE49-F238E27FC236}">
                      <a16:creationId xmlns:a16="http://schemas.microsoft.com/office/drawing/2014/main" id="{82183C26-70EC-69BE-8901-5C8D880B9CFC}"/>
                    </a:ext>
                  </a:extLst>
                </p:cNvPr>
                <p:cNvSpPr/>
                <p:nvPr/>
              </p:nvSpPr>
              <p:spPr>
                <a:xfrm>
                  <a:off x="4344278" y="3248620"/>
                  <a:ext cx="719146" cy="638928"/>
                </a:xfrm>
                <a:prstGeom prst="roundRect">
                  <a:avLst/>
                </a:prstGeom>
                <a:noFill/>
                <a:ln w="19050">
                  <a:solidFill>
                    <a:srgbClr val="BFC69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191" i="1" dirty="0">
                    <a:latin typeface="+mj-lt"/>
                  </a:endParaRPr>
                </a:p>
              </p:txBody>
            </p:sp>
            <p:grpSp>
              <p:nvGrpSpPr>
                <p:cNvPr id="22" name="Group 64">
                  <a:extLst>
                    <a:ext uri="{FF2B5EF4-FFF2-40B4-BE49-F238E27FC236}">
                      <a16:creationId xmlns:a16="http://schemas.microsoft.com/office/drawing/2014/main" id="{0C8D119C-1549-A6B4-4457-47AA26053B0A}"/>
                    </a:ext>
                  </a:extLst>
                </p:cNvPr>
                <p:cNvGrpSpPr/>
                <p:nvPr/>
              </p:nvGrpSpPr>
              <p:grpSpPr>
                <a:xfrm rot="10800000">
                  <a:off x="4356398" y="3371432"/>
                  <a:ext cx="707025" cy="393303"/>
                  <a:chOff x="5051303" y="2982483"/>
                  <a:chExt cx="635045" cy="483367"/>
                </a:xfrm>
              </p:grpSpPr>
              <p:cxnSp>
                <p:nvCxnSpPr>
                  <p:cNvPr id="23" name="Curved Connector 55">
                    <a:extLst>
                      <a:ext uri="{FF2B5EF4-FFF2-40B4-BE49-F238E27FC236}">
                        <a16:creationId xmlns:a16="http://schemas.microsoft.com/office/drawing/2014/main" id="{34274391-6846-19E1-F4C5-1921A0A8FFD4}"/>
                      </a:ext>
                    </a:extLst>
                  </p:cNvPr>
                  <p:cNvCxnSpPr/>
                  <p:nvPr/>
                </p:nvCxnSpPr>
                <p:spPr>
                  <a:xfrm>
                    <a:off x="5051303" y="2982485"/>
                    <a:ext cx="635045" cy="273517"/>
                  </a:xfrm>
                  <a:prstGeom prst="curvedConnector3">
                    <a:avLst>
                      <a:gd name="adj1" fmla="val 99407"/>
                    </a:avLst>
                  </a:prstGeom>
                  <a:ln w="19050">
                    <a:solidFill>
                      <a:srgbClr val="BFC69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urved Connector 56">
                    <a:extLst>
                      <a:ext uri="{FF2B5EF4-FFF2-40B4-BE49-F238E27FC236}">
                        <a16:creationId xmlns:a16="http://schemas.microsoft.com/office/drawing/2014/main" id="{DDA0BE79-E722-CB4C-8C80-7532CD616098}"/>
                      </a:ext>
                    </a:extLst>
                  </p:cNvPr>
                  <p:cNvCxnSpPr/>
                  <p:nvPr/>
                </p:nvCxnSpPr>
                <p:spPr>
                  <a:xfrm>
                    <a:off x="5051303" y="3073657"/>
                    <a:ext cx="635045" cy="287269"/>
                  </a:xfrm>
                  <a:prstGeom prst="curvedConnector3">
                    <a:avLst>
                      <a:gd name="adj1" fmla="val 90688"/>
                    </a:avLst>
                  </a:prstGeom>
                  <a:ln w="19050">
                    <a:solidFill>
                      <a:srgbClr val="BFC69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" name="Curved Connector 57">
                    <a:extLst>
                      <a:ext uri="{FF2B5EF4-FFF2-40B4-BE49-F238E27FC236}">
                        <a16:creationId xmlns:a16="http://schemas.microsoft.com/office/drawing/2014/main" id="{E711B5F6-307A-FBD8-7EFA-1685CA7FF3FF}"/>
                      </a:ext>
                    </a:extLst>
                  </p:cNvPr>
                  <p:cNvCxnSpPr/>
                  <p:nvPr/>
                </p:nvCxnSpPr>
                <p:spPr>
                  <a:xfrm>
                    <a:off x="5055682" y="3178581"/>
                    <a:ext cx="630666" cy="287269"/>
                  </a:xfrm>
                  <a:prstGeom prst="curvedConnector3">
                    <a:avLst>
                      <a:gd name="adj1" fmla="val 82926"/>
                    </a:avLst>
                  </a:prstGeom>
                  <a:ln w="19050">
                    <a:solidFill>
                      <a:srgbClr val="BFC693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19" name="Title 2">
                <a:extLst>
                  <a:ext uri="{FF2B5EF4-FFF2-40B4-BE49-F238E27FC236}">
                    <a16:creationId xmlns:a16="http://schemas.microsoft.com/office/drawing/2014/main" id="{B197ABCB-B85A-F81B-2003-BDB69D7595C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766959" y="1972070"/>
                <a:ext cx="970499" cy="576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0512" tIns="30256" rIns="60512" bIns="30256" numCol="1" anchor="ctr" anchorCtr="0" compatLnSpc="1">
                <a:prstTxWarp prst="textNoShape">
                  <a:avLst/>
                </a:prstTxWarp>
              </a:bodyPr>
              <a:lstStyle>
                <a:lvl1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 kern="1200">
                    <a:solidFill>
                      <a:schemeClr val="bg2"/>
                    </a:solidFill>
                    <a:latin typeface="+mj-lt"/>
                    <a:ea typeface="+mj-ea"/>
                    <a:cs typeface="+mj-cs"/>
                  </a:defRPr>
                </a:lvl1pPr>
                <a:lvl2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bg2"/>
                    </a:solidFill>
                    <a:latin typeface="Calibri" pitchFamily="34" charset="0"/>
                  </a:defRPr>
                </a:lvl2pPr>
                <a:lvl3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bg2"/>
                    </a:solidFill>
                    <a:latin typeface="Calibri" pitchFamily="34" charset="0"/>
                  </a:defRPr>
                </a:lvl3pPr>
                <a:lvl4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bg2"/>
                    </a:solidFill>
                    <a:latin typeface="Calibri" pitchFamily="34" charset="0"/>
                  </a:defRPr>
                </a:lvl4pPr>
                <a:lvl5pPr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bg2"/>
                    </a:solidFill>
                    <a:latin typeface="Calibri" pitchFamily="34" charset="0"/>
                  </a:defRPr>
                </a:lvl5pPr>
                <a:lvl6pPr marL="4572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6pPr>
                <a:lvl7pPr marL="9144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7pPr>
                <a:lvl8pPr marL="13716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8pPr>
                <a:lvl9pPr marL="1828800" algn="ctr" rtl="0" eaLnBrk="1" fontAlgn="base" hangingPunct="1">
                  <a:spcBef>
                    <a:spcPct val="0"/>
                  </a:spcBef>
                  <a:spcAft>
                    <a:spcPct val="0"/>
                  </a:spcAft>
                  <a:defRPr sz="4400">
                    <a:solidFill>
                      <a:schemeClr val="tx1"/>
                    </a:solidFill>
                    <a:latin typeface="Calibri" pitchFamily="34" charset="0"/>
                  </a:defRPr>
                </a:lvl9pPr>
              </a:lstStyle>
              <a:p>
                <a:r>
                  <a:rPr lang="en-US" sz="2118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+</a:t>
                </a:r>
              </a:p>
            </p:txBody>
          </p:sp>
          <p:sp>
            <p:nvSpPr>
              <p:cNvPr id="20" name="Rectangle 62">
                <a:extLst>
                  <a:ext uri="{FF2B5EF4-FFF2-40B4-BE49-F238E27FC236}">
                    <a16:creationId xmlns:a16="http://schemas.microsoft.com/office/drawing/2014/main" id="{5C32702A-A69F-47AC-EDA5-6563B205FF1C}"/>
                  </a:ext>
                </a:extLst>
              </p:cNvPr>
              <p:cNvSpPr/>
              <p:nvPr/>
            </p:nvSpPr>
            <p:spPr>
              <a:xfrm>
                <a:off x="2988152" y="3510748"/>
                <a:ext cx="1921792" cy="1137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191" dirty="0">
                    <a:latin typeface="+mj-lt"/>
                  </a:rPr>
                  <a:t>Black-box physics simulator</a:t>
                </a:r>
              </a:p>
            </p:txBody>
          </p:sp>
        </p:grpSp>
        <p:sp>
          <p:nvSpPr>
            <p:cNvPr id="12" name="Title 2">
              <a:extLst>
                <a:ext uri="{FF2B5EF4-FFF2-40B4-BE49-F238E27FC236}">
                  <a16:creationId xmlns:a16="http://schemas.microsoft.com/office/drawing/2014/main" id="{20F734A9-C25E-835A-FB21-60C201D0F51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2061" y="1523402"/>
              <a:ext cx="3671243" cy="76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512" tIns="30256" rIns="60512" bIns="30256" numCol="1" anchor="ctr" anchorCtr="0" compatLnSpc="1">
              <a:prstTxWarp prst="textNoShape">
                <a:avLst/>
              </a:prstTxWarp>
            </a:bodyPr>
            <a:lstStyle>
              <a:lvl1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bg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bg2"/>
                  </a:solidFill>
                  <a:latin typeface="Calibri" pitchFamily="34" charset="0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bg2"/>
                  </a:solidFill>
                  <a:latin typeface="Calibri" pitchFamily="34" charset="0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bg2"/>
                  </a:solidFill>
                  <a:latin typeface="Calibri" pitchFamily="34" charset="0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bg2"/>
                  </a:solidFill>
                  <a:latin typeface="Calibri" pitchFamily="34" charset="0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926" dirty="0">
                  <a:solidFill>
                    <a:schemeClr val="tx1"/>
                  </a:solidFill>
                </a:rPr>
                <a:t>Transition logic</a:t>
              </a:r>
            </a:p>
          </p:txBody>
        </p:sp>
        <p:sp>
          <p:nvSpPr>
            <p:cNvPr id="13" name="Title 2">
              <a:extLst>
                <a:ext uri="{FF2B5EF4-FFF2-40B4-BE49-F238E27FC236}">
                  <a16:creationId xmlns:a16="http://schemas.microsoft.com/office/drawing/2014/main" id="{B12D69D1-3CD2-04B7-A2C7-AC85BF2FB44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08776" y="1533030"/>
              <a:ext cx="2825549" cy="768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0512" tIns="30256" rIns="60512" bIns="30256" numCol="1" anchor="ctr" anchorCtr="0" compatLnSpc="1">
              <a:prstTxWarp prst="textNoShape">
                <a:avLst/>
              </a:prstTxWarp>
            </a:bodyPr>
            <a:lstStyle>
              <a:lvl1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 kern="1200">
                  <a:solidFill>
                    <a:schemeClr val="bg2"/>
                  </a:solidFill>
                  <a:latin typeface="+mj-lt"/>
                  <a:ea typeface="+mj-ea"/>
                  <a:cs typeface="+mj-cs"/>
                </a:defRPr>
              </a:lvl1pPr>
              <a:lvl2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bg2"/>
                  </a:solidFill>
                  <a:latin typeface="Calibri" pitchFamily="34" charset="0"/>
                </a:defRPr>
              </a:lvl2pPr>
              <a:lvl3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bg2"/>
                  </a:solidFill>
                  <a:latin typeface="Calibri" pitchFamily="34" charset="0"/>
                </a:defRPr>
              </a:lvl3pPr>
              <a:lvl4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bg2"/>
                  </a:solidFill>
                  <a:latin typeface="Calibri" pitchFamily="34" charset="0"/>
                </a:defRPr>
              </a:lvl4pPr>
              <a:lvl5pPr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bg2"/>
                  </a:solidFill>
                  <a:latin typeface="Calibri" pitchFamily="34" charset="0"/>
                </a:defRPr>
              </a:lvl5pPr>
              <a:lvl6pPr marL="4572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6pPr>
              <a:lvl7pPr marL="9144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7pPr>
              <a:lvl8pPr marL="13716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8pPr>
              <a:lvl9pPr marL="1828800" algn="ctr" rtl="0" eaLnBrk="1" fontAlgn="base" hangingPunct="1">
                <a:spcBef>
                  <a:spcPct val="0"/>
                </a:spcBef>
                <a:spcAft>
                  <a:spcPct val="0"/>
                </a:spcAft>
                <a:defRPr sz="4400"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r>
                <a:rPr lang="en-US" sz="926" dirty="0">
                  <a:solidFill>
                    <a:schemeClr val="tx1"/>
                  </a:solidFill>
                </a:rPr>
                <a:t>Executable access to mode dynamics</a:t>
              </a:r>
            </a:p>
          </p:txBody>
        </p:sp>
      </p:grpSp>
      <p:pic>
        <p:nvPicPr>
          <p:cNvPr id="53" name="图片 6" descr="文本&#10;&#10;描述已自动生成">
            <a:extLst>
              <a:ext uri="{FF2B5EF4-FFF2-40B4-BE49-F238E27FC236}">
                <a16:creationId xmlns:a16="http://schemas.microsoft.com/office/drawing/2014/main" id="{702623AF-33A1-65B1-B5B4-EB79B9909E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604"/>
          <a:stretch/>
        </p:blipFill>
        <p:spPr>
          <a:xfrm>
            <a:off x="530553" y="1618141"/>
            <a:ext cx="1727251" cy="1432924"/>
          </a:xfrm>
          <a:prstGeom prst="rect">
            <a:avLst/>
          </a:prstGeom>
        </p:spPr>
      </p:pic>
      <p:pic>
        <p:nvPicPr>
          <p:cNvPr id="54" name="Picture 2" descr="Cannot convert a custom opendrive map · Issue #5760 · eclipse/sumo · GitHub">
            <a:extLst>
              <a:ext uri="{FF2B5EF4-FFF2-40B4-BE49-F238E27FC236}">
                <a16:creationId xmlns:a16="http://schemas.microsoft.com/office/drawing/2014/main" id="{8F2E5ED1-CE5F-29D0-7DF0-18EE796D68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3" y="104880"/>
            <a:ext cx="1311132" cy="119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TextBox 5">
            <a:extLst>
              <a:ext uri="{FF2B5EF4-FFF2-40B4-BE49-F238E27FC236}">
                <a16:creationId xmlns:a16="http://schemas.microsoft.com/office/drawing/2014/main" id="{88ACC59B-C9CA-B475-62E7-6DE705FABBCA}"/>
              </a:ext>
            </a:extLst>
          </p:cNvPr>
          <p:cNvSpPr txBox="1"/>
          <p:nvPr/>
        </p:nvSpPr>
        <p:spPr>
          <a:xfrm>
            <a:off x="544317" y="1339715"/>
            <a:ext cx="1250663" cy="275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1" b="1" dirty="0">
                <a:solidFill>
                  <a:srgbClr val="00B050"/>
                </a:solidFill>
              </a:rPr>
              <a:t>map / scenario</a:t>
            </a:r>
            <a:endParaRPr lang="en-US" sz="1191" dirty="0"/>
          </a:p>
        </p:txBody>
      </p:sp>
      <p:sp>
        <p:nvSpPr>
          <p:cNvPr id="56" name="TextBox 138">
            <a:extLst>
              <a:ext uri="{FF2B5EF4-FFF2-40B4-BE49-F238E27FC236}">
                <a16:creationId xmlns:a16="http://schemas.microsoft.com/office/drawing/2014/main" id="{DC73CD60-A52F-E573-DEDD-AD1C42F5E726}"/>
              </a:ext>
            </a:extLst>
          </p:cNvPr>
          <p:cNvSpPr txBox="1"/>
          <p:nvPr/>
        </p:nvSpPr>
        <p:spPr>
          <a:xfrm>
            <a:off x="527342" y="3088328"/>
            <a:ext cx="1284326" cy="275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1" b="1" dirty="0">
                <a:solidFill>
                  <a:srgbClr val="00B050"/>
                </a:solidFill>
              </a:rPr>
              <a:t>controller code</a:t>
            </a:r>
            <a:endParaRPr lang="en-US" sz="1191" dirty="0"/>
          </a:p>
        </p:txBody>
      </p:sp>
      <p:pic>
        <p:nvPicPr>
          <p:cNvPr id="57" name="Graphic 7" descr="Quadcopter with solid fill">
            <a:extLst>
              <a:ext uri="{FF2B5EF4-FFF2-40B4-BE49-F238E27FC236}">
                <a16:creationId xmlns:a16="http://schemas.microsoft.com/office/drawing/2014/main" id="{BF234047-A048-E1C0-B845-23C0085F57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880" y="3329490"/>
            <a:ext cx="605118" cy="605118"/>
          </a:xfrm>
          <a:prstGeom prst="rect">
            <a:avLst/>
          </a:prstGeom>
        </p:spPr>
      </p:pic>
      <p:pic>
        <p:nvPicPr>
          <p:cNvPr id="58" name="Graphic 139" descr="Quadcopter with solid fill">
            <a:extLst>
              <a:ext uri="{FF2B5EF4-FFF2-40B4-BE49-F238E27FC236}">
                <a16:creationId xmlns:a16="http://schemas.microsoft.com/office/drawing/2014/main" id="{ECE8D823-E1F2-A666-1DA8-DB84155AF2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1586" y="3606697"/>
            <a:ext cx="474710" cy="474710"/>
          </a:xfrm>
          <a:prstGeom prst="rect">
            <a:avLst/>
          </a:prstGeom>
        </p:spPr>
      </p:pic>
      <p:sp>
        <p:nvSpPr>
          <p:cNvPr id="59" name="TextBox 140">
            <a:extLst>
              <a:ext uri="{FF2B5EF4-FFF2-40B4-BE49-F238E27FC236}">
                <a16:creationId xmlns:a16="http://schemas.microsoft.com/office/drawing/2014/main" id="{E2955250-1EA3-EEAF-A938-121FE07B6436}"/>
              </a:ext>
            </a:extLst>
          </p:cNvPr>
          <p:cNvSpPr txBox="1"/>
          <p:nvPr/>
        </p:nvSpPr>
        <p:spPr>
          <a:xfrm>
            <a:off x="527343" y="4208566"/>
            <a:ext cx="1903085" cy="275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1" b="1" dirty="0">
                <a:solidFill>
                  <a:srgbClr val="00B050"/>
                </a:solidFill>
              </a:rPr>
              <a:t>Multi-agent interactions</a:t>
            </a:r>
            <a:endParaRPr lang="en-US" sz="1191" dirty="0"/>
          </a:p>
        </p:txBody>
      </p:sp>
      <p:cxnSp>
        <p:nvCxnSpPr>
          <p:cNvPr id="60" name="Straight Arrow Connector 141">
            <a:extLst>
              <a:ext uri="{FF2B5EF4-FFF2-40B4-BE49-F238E27FC236}">
                <a16:creationId xmlns:a16="http://schemas.microsoft.com/office/drawing/2014/main" id="{8878D788-60A3-C3C9-935F-D42E8ABBF877}"/>
              </a:ext>
            </a:extLst>
          </p:cNvPr>
          <p:cNvCxnSpPr/>
          <p:nvPr/>
        </p:nvCxnSpPr>
        <p:spPr>
          <a:xfrm>
            <a:off x="5011825" y="2587478"/>
            <a:ext cx="624219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144">
            <a:extLst>
              <a:ext uri="{FF2B5EF4-FFF2-40B4-BE49-F238E27FC236}">
                <a16:creationId xmlns:a16="http://schemas.microsoft.com/office/drawing/2014/main" id="{D0E09E29-FD1A-3B1F-F5C4-36C8B0EBF109}"/>
              </a:ext>
            </a:extLst>
          </p:cNvPr>
          <p:cNvCxnSpPr>
            <a:cxnSpLocks/>
          </p:cNvCxnSpPr>
          <p:nvPr/>
        </p:nvCxnSpPr>
        <p:spPr>
          <a:xfrm>
            <a:off x="2219548" y="1085218"/>
            <a:ext cx="467722" cy="4888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145">
            <a:extLst>
              <a:ext uri="{FF2B5EF4-FFF2-40B4-BE49-F238E27FC236}">
                <a16:creationId xmlns:a16="http://schemas.microsoft.com/office/drawing/2014/main" id="{912A41CA-BD2F-2FB8-AA73-56D8F5488AF1}"/>
              </a:ext>
            </a:extLst>
          </p:cNvPr>
          <p:cNvCxnSpPr>
            <a:cxnSpLocks/>
          </p:cNvCxnSpPr>
          <p:nvPr/>
        </p:nvCxnSpPr>
        <p:spPr>
          <a:xfrm>
            <a:off x="2257803" y="2381285"/>
            <a:ext cx="389701" cy="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146">
            <a:extLst>
              <a:ext uri="{FF2B5EF4-FFF2-40B4-BE49-F238E27FC236}">
                <a16:creationId xmlns:a16="http://schemas.microsoft.com/office/drawing/2014/main" id="{1690D59A-3145-3AF8-641E-CC3A58FD6D5D}"/>
              </a:ext>
            </a:extLst>
          </p:cNvPr>
          <p:cNvCxnSpPr>
            <a:cxnSpLocks/>
          </p:cNvCxnSpPr>
          <p:nvPr/>
        </p:nvCxnSpPr>
        <p:spPr>
          <a:xfrm flipV="1">
            <a:off x="2236237" y="3268433"/>
            <a:ext cx="451034" cy="508502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4" name="Arc 17">
            <a:extLst>
              <a:ext uri="{FF2B5EF4-FFF2-40B4-BE49-F238E27FC236}">
                <a16:creationId xmlns:a16="http://schemas.microsoft.com/office/drawing/2014/main" id="{20D69239-85F2-EDCC-5529-45A1D09C3046}"/>
              </a:ext>
            </a:extLst>
          </p:cNvPr>
          <p:cNvSpPr/>
          <p:nvPr/>
        </p:nvSpPr>
        <p:spPr>
          <a:xfrm flipV="1">
            <a:off x="2400727" y="3919184"/>
            <a:ext cx="2931995" cy="581689"/>
          </a:xfrm>
          <a:prstGeom prst="arc">
            <a:avLst>
              <a:gd name="adj1" fmla="val 10737896"/>
              <a:gd name="adj2" fmla="val 21556382"/>
            </a:avLst>
          </a:prstGeom>
          <a:ln w="76200">
            <a:headEnd type="triangl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191"/>
          </a:p>
        </p:txBody>
      </p:sp>
    </p:spTree>
    <p:extLst>
      <p:ext uri="{BB962C8B-B14F-4D97-AF65-F5344CB8AC3E}">
        <p14:creationId xmlns:p14="http://schemas.microsoft.com/office/powerpoint/2010/main" val="32797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9" grpId="0"/>
      <p:bldP spid="6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8AA9-9820-479B-FE02-DA8CE32B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EB38E-BDA8-B966-C808-5E1A0D483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Find Perception Contracts that are sufficient for assuring safety of vision-based auto-landing system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Use Perception Contract for runtime monitoring </a:t>
            </a:r>
          </a:p>
          <a:p>
            <a:pPr marL="5080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0800" indent="0">
              <a:buNone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Progress in the past week</a:t>
            </a:r>
          </a:p>
          <a:p>
            <a:pPr marL="50800" indent="0">
              <a:buNone/>
            </a:pP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Implementation of scene and simulation setup in Gazebo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Basic pose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estimation setup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(currently with </a:t>
            </a:r>
            <a:r>
              <a:rPr lang="en-US" sz="1600">
                <a:latin typeface="Calibri" panose="020F0502020204030204" pitchFamily="34" charset="0"/>
                <a:cs typeface="Calibri" panose="020F0502020204030204" pitchFamily="34" charset="0"/>
              </a:rPr>
              <a:t>large error)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Next: Planning and landing control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09A34-21B2-59E3-BFA5-E118EC4C0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042724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C939EC57-1FF1-6644-AAAF-371D2D4259AA}"/>
              </a:ext>
            </a:extLst>
          </p:cNvPr>
          <p:cNvSpPr/>
          <p:nvPr/>
        </p:nvSpPr>
        <p:spPr>
          <a:xfrm rot="10800000" flipH="1">
            <a:off x="0" y="-5772"/>
            <a:ext cx="9144000" cy="5149271"/>
          </a:xfrm>
          <a:prstGeom prst="rect">
            <a:avLst/>
          </a:prstGeom>
          <a:solidFill>
            <a:srgbClr val="4071C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5E8B85C4-EF32-EC45-B6AA-4C931D8D90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-5773"/>
            <a:ext cx="9144000" cy="5143500"/>
          </a:xfrm>
          <a:prstGeom prst="rect">
            <a:avLst/>
          </a:prstGeom>
        </p:spPr>
      </p:pic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7056DC91-6507-D744-8420-D1D6A7C13E03}"/>
              </a:ext>
            </a:extLst>
          </p:cNvPr>
          <p:cNvSpPr txBox="1">
            <a:spLocks/>
          </p:cNvSpPr>
          <p:nvPr/>
        </p:nvSpPr>
        <p:spPr>
          <a:xfrm>
            <a:off x="3848878" y="757965"/>
            <a:ext cx="4816780" cy="3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ts val="3000"/>
            </a:pPr>
            <a:r>
              <a:rPr lang="en-US" sz="2100" b="1" dirty="0">
                <a:solidFill>
                  <a:schemeClr val="bg1"/>
                </a:solidFill>
                <a:latin typeface="Arial" panose="020B0604020202020204" pitchFamily="34" charset="0"/>
                <a:ea typeface="Helvetica Neue Light"/>
                <a:cs typeface="Arial" panose="020B0604020202020204" pitchFamily="34" charset="0"/>
                <a:sym typeface="Helvetica Neue Light"/>
              </a:rPr>
              <a:t>We are building the Verse library for code-level verification of autonomy</a:t>
            </a:r>
          </a:p>
          <a:p>
            <a:pPr>
              <a:buSzPts val="3000"/>
            </a:pPr>
            <a:endParaRPr lang="en-US" sz="2100" b="1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ea typeface="Helvetica Neue Light"/>
              <a:cs typeface="Arial" panose="020B0604020202020204" pitchFamily="34" charset="0"/>
              <a:sym typeface="Helvetica Neue Light"/>
            </a:endParaRPr>
          </a:p>
          <a:p>
            <a:pPr>
              <a:buSzPts val="2000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 Code for describing agent’s decision logic</a:t>
            </a:r>
          </a:p>
          <a:p>
            <a:pPr>
              <a:buSzPts val="2000"/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Instantiate multiple agents, maps to construct complex air-traffic scenarios</a:t>
            </a:r>
          </a:p>
          <a:p>
            <a:pPr>
              <a:buSzPts val="2000"/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Plug-in reachability analysis </a:t>
            </a:r>
            <a:r>
              <a:rPr lang="en-US" sz="15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DryVR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[4], Flow* </a:t>
            </a:r>
          </a:p>
          <a:p>
            <a:pPr>
              <a:buSzPts val="2000"/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Safety requirements written as Python assertions</a:t>
            </a:r>
          </a:p>
          <a:p>
            <a:pPr>
              <a:buSzPts val="2000"/>
            </a:pPr>
            <a:endParaRPr lang="en-US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SzPts val="2000"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Applied to drone control system [Lin Song’22]</a:t>
            </a:r>
          </a:p>
        </p:txBody>
      </p:sp>
      <p:sp>
        <p:nvSpPr>
          <p:cNvPr id="12" name="Google Shape;150;p7">
            <a:extLst>
              <a:ext uri="{FF2B5EF4-FFF2-40B4-BE49-F238E27FC236}">
                <a16:creationId xmlns:a16="http://schemas.microsoft.com/office/drawing/2014/main" id="{C1DBD154-917E-AF44-B6B9-418C571A232A}"/>
              </a:ext>
            </a:extLst>
          </p:cNvPr>
          <p:cNvSpPr/>
          <p:nvPr/>
        </p:nvSpPr>
        <p:spPr>
          <a:xfrm>
            <a:off x="315586" y="258715"/>
            <a:ext cx="3082418" cy="446568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00;p1">
            <a:extLst>
              <a:ext uri="{FF2B5EF4-FFF2-40B4-BE49-F238E27FC236}">
                <a16:creationId xmlns:a16="http://schemas.microsoft.com/office/drawing/2014/main" id="{F02EDF3D-EC9A-2384-F8A5-6F16B194F897}"/>
              </a:ext>
            </a:extLst>
          </p:cNvPr>
          <p:cNvSpPr txBox="1"/>
          <p:nvPr/>
        </p:nvSpPr>
        <p:spPr>
          <a:xfrm>
            <a:off x="282606" y="4893286"/>
            <a:ext cx="5993503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675" spc="15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Verification and Certification</a:t>
            </a: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50156D3-F06C-B3A1-9CBA-56F1D188EEEF}"/>
              </a:ext>
            </a:extLst>
          </p:cNvPr>
          <p:cNvSpPr txBox="1"/>
          <p:nvPr/>
        </p:nvSpPr>
        <p:spPr>
          <a:xfrm>
            <a:off x="7001698" y="4893286"/>
            <a:ext cx="1855061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lvl="0" algn="r"/>
            <a:r>
              <a:rPr lang="en-US" sz="675" spc="15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Sayan Mitra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032F42-EDD3-6FD7-22CB-B662D2CC7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587" y="252942"/>
            <a:ext cx="3068504" cy="1490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0E4E51E-CB95-96E1-2FAA-FD6B7DDB4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586" y="1783602"/>
            <a:ext cx="1539902" cy="1088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2BF0D1-F560-8777-F2EE-A660F0022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587" y="2984055"/>
            <a:ext cx="3068504" cy="1740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15411A-81AA-3F3F-262B-91A9D32CFF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9562" y="1789375"/>
            <a:ext cx="1678442" cy="1088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8D442E-9D68-0199-8713-98764F1BA9A7}"/>
              </a:ext>
            </a:extLst>
          </p:cNvPr>
          <p:cNvSpPr txBox="1"/>
          <p:nvPr/>
        </p:nvSpPr>
        <p:spPr>
          <a:xfrm>
            <a:off x="3566634" y="4515253"/>
            <a:ext cx="4952067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latin typeface="-apple-system"/>
              </a:rPr>
              <a:t>[4] </a:t>
            </a:r>
            <a:r>
              <a:rPr lang="en-US" sz="1050" dirty="0" err="1">
                <a:solidFill>
                  <a:schemeClr val="bg1"/>
                </a:solidFill>
                <a:latin typeface="-apple-system"/>
              </a:rPr>
              <a:t>DryVR</a:t>
            </a:r>
            <a:r>
              <a:rPr lang="en-US" sz="1050" dirty="0">
                <a:solidFill>
                  <a:schemeClr val="bg1"/>
                </a:solidFill>
                <a:latin typeface="-apple-system"/>
              </a:rPr>
              <a:t>: Data-driven verification and compositional reasoning for automotive systems, Fan, Qi, Mitra &amp;  Viswanathan, </a:t>
            </a:r>
            <a:r>
              <a:rPr lang="en-US" sz="1050" i="1" dirty="0">
                <a:solidFill>
                  <a:schemeClr val="bg1"/>
                </a:solidFill>
                <a:latin typeface="-apple-system"/>
              </a:rPr>
              <a:t>CAV 2017, Heidelberg, Germany, July 24-28, 2017.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261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45;p7">
            <a:extLst>
              <a:ext uri="{FF2B5EF4-FFF2-40B4-BE49-F238E27FC236}">
                <a16:creationId xmlns:a16="http://schemas.microsoft.com/office/drawing/2014/main" id="{C939EC57-1FF1-6644-AAAF-371D2D4259AA}"/>
              </a:ext>
            </a:extLst>
          </p:cNvPr>
          <p:cNvSpPr/>
          <p:nvPr/>
        </p:nvSpPr>
        <p:spPr>
          <a:xfrm rot="10800000" flipH="1">
            <a:off x="0" y="-5772"/>
            <a:ext cx="9144000" cy="5149271"/>
          </a:xfrm>
          <a:prstGeom prst="rect">
            <a:avLst/>
          </a:prstGeom>
          <a:solidFill>
            <a:srgbClr val="4071C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>
              <a:buClr>
                <a:schemeClr val="lt1"/>
              </a:buClr>
              <a:buSzPts val="1800"/>
            </a:pPr>
            <a:endParaRPr sz="1350">
              <a:solidFill>
                <a:srgbClr val="13294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Picture 1" descr="A picture containing building, street&#10;&#10;Description automatically generated">
            <a:extLst>
              <a:ext uri="{FF2B5EF4-FFF2-40B4-BE49-F238E27FC236}">
                <a16:creationId xmlns:a16="http://schemas.microsoft.com/office/drawing/2014/main" id="{5E8B85C4-EF32-EC45-B6AA-4C931D8D90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-5773"/>
            <a:ext cx="9144000" cy="5143500"/>
          </a:xfrm>
          <a:prstGeom prst="rect">
            <a:avLst/>
          </a:prstGeom>
        </p:spPr>
      </p:pic>
      <p:sp>
        <p:nvSpPr>
          <p:cNvPr id="6" name="Google Shape;147;p7">
            <a:extLst>
              <a:ext uri="{FF2B5EF4-FFF2-40B4-BE49-F238E27FC236}">
                <a16:creationId xmlns:a16="http://schemas.microsoft.com/office/drawing/2014/main" id="{7056DC91-6507-D744-8420-D1D6A7C13E03}"/>
              </a:ext>
            </a:extLst>
          </p:cNvPr>
          <p:cNvSpPr txBox="1">
            <a:spLocks/>
          </p:cNvSpPr>
          <p:nvPr/>
        </p:nvSpPr>
        <p:spPr>
          <a:xfrm>
            <a:off x="4699418" y="235832"/>
            <a:ext cx="4317165" cy="3615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lnSpc>
                <a:spcPct val="150000"/>
              </a:lnSpc>
              <a:buClr>
                <a:schemeClr val="bg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sym typeface="Helvetica Neue Light"/>
              </a:rPr>
              <a:t>Reachability analysis explores all uncertainties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sym typeface="Helvetica Neue Light"/>
              </a:rPr>
              <a:t>Port agents to new maps and scenarios with few lines of code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3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sym typeface="Helvetica Neue Light"/>
              </a:rPr>
              <a:t>Analyze scenario with different sensors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Safety requirements written as Python assertions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and analyze scenarios with many agents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sym typeface="Helvetica Neue Light"/>
              </a:rPr>
              <a:t>Ready for incremental verification and symmetry reduction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Plug-in different reachability analysis </a:t>
            </a:r>
            <a:r>
              <a:rPr lang="en-US" dirty="0" err="1">
                <a:solidFill>
                  <a:schemeClr val="bg1"/>
                </a:solidFill>
              </a:rPr>
              <a:t>DryVR</a:t>
            </a:r>
            <a:r>
              <a:rPr lang="en-US" dirty="0">
                <a:solidFill>
                  <a:schemeClr val="bg1"/>
                </a:solidFill>
              </a:rPr>
              <a:t> [4], Flow* </a:t>
            </a:r>
          </a:p>
          <a:p>
            <a:pPr>
              <a:lnSpc>
                <a:spcPct val="150000"/>
              </a:lnSpc>
              <a:buClr>
                <a:schemeClr val="bg1"/>
              </a:buClr>
              <a:buSzPts val="2000"/>
            </a:pPr>
            <a:r>
              <a:rPr lang="en-US" dirty="0">
                <a:solidFill>
                  <a:schemeClr val="bg1"/>
                </a:solidFill>
              </a:rPr>
              <a:t>Next Steps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Several ongoing collaborations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2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Parallelization of reachability algorithms with Ray</a:t>
            </a:r>
          </a:p>
        </p:txBody>
      </p:sp>
      <p:sp>
        <p:nvSpPr>
          <p:cNvPr id="12" name="Google Shape;150;p7">
            <a:extLst>
              <a:ext uri="{FF2B5EF4-FFF2-40B4-BE49-F238E27FC236}">
                <a16:creationId xmlns:a16="http://schemas.microsoft.com/office/drawing/2014/main" id="{C1DBD154-917E-AF44-B6B9-418C571A232A}"/>
              </a:ext>
            </a:extLst>
          </p:cNvPr>
          <p:cNvSpPr/>
          <p:nvPr/>
        </p:nvSpPr>
        <p:spPr>
          <a:xfrm>
            <a:off x="127417" y="258715"/>
            <a:ext cx="4444583" cy="480766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pPr algn="ctr"/>
            <a:endParaRPr sz="135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00;p1">
            <a:extLst>
              <a:ext uri="{FF2B5EF4-FFF2-40B4-BE49-F238E27FC236}">
                <a16:creationId xmlns:a16="http://schemas.microsoft.com/office/drawing/2014/main" id="{550156D3-F06C-B3A1-9CBA-56F1D188EEEF}"/>
              </a:ext>
            </a:extLst>
          </p:cNvPr>
          <p:cNvSpPr txBox="1"/>
          <p:nvPr/>
        </p:nvSpPr>
        <p:spPr>
          <a:xfrm>
            <a:off x="7001698" y="4893286"/>
            <a:ext cx="1855061" cy="173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lvl="0" algn="r"/>
            <a:r>
              <a:rPr lang="en-US" sz="675" spc="150" dirty="0">
                <a:solidFill>
                  <a:schemeClr val="bg1"/>
                </a:solidFill>
                <a:ea typeface="Helvetica Neue Light"/>
                <a:cs typeface="Helvetica Neue Light"/>
                <a:sym typeface="Helvetica Neue Light"/>
              </a:rPr>
              <a:t>Sayan Mitra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45C6DE-73A2-4F36-1EF1-A432F11FE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062"/>
          <a:stretch/>
        </p:blipFill>
        <p:spPr>
          <a:xfrm>
            <a:off x="2105064" y="291067"/>
            <a:ext cx="1729273" cy="1089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B00D2B-0AC0-C5E2-91E4-08A80BD88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204"/>
          <a:stretch/>
        </p:blipFill>
        <p:spPr>
          <a:xfrm>
            <a:off x="192690" y="2610281"/>
            <a:ext cx="1799198" cy="11693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D4DBA2-66CA-5206-698B-4FE096B20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691" y="296597"/>
            <a:ext cx="1799198" cy="1068948"/>
          </a:xfrm>
          <a:prstGeom prst="rect">
            <a:avLst/>
          </a:prstGeom>
        </p:spPr>
      </p:pic>
      <p:pic>
        <p:nvPicPr>
          <p:cNvPr id="1028" name="Picture 4" descr="Red Car Vector Top View Clipart , Png Download - Car Top View, Transparent  Png , Transparent Png Image - PNGitem">
            <a:extLst>
              <a:ext uri="{FF2B5EF4-FFF2-40B4-BE49-F238E27FC236}">
                <a16:creationId xmlns:a16="http://schemas.microsoft.com/office/drawing/2014/main" id="{288E6437-D1A5-CA68-F41E-1EE4B7485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37637">
            <a:off x="570112" y="684220"/>
            <a:ext cx="339022" cy="250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ctor Car Top View Transparent PNG | PNG Mart">
            <a:extLst>
              <a:ext uri="{FF2B5EF4-FFF2-40B4-BE49-F238E27FC236}">
                <a16:creationId xmlns:a16="http://schemas.microsoft.com/office/drawing/2014/main" id="{259E138A-4BDD-0343-8CCA-E9D787FED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77" y="682638"/>
            <a:ext cx="251222" cy="25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Green Car Png, Download Free Green Car Png png images, Free ClipArts  on Clipart Library">
            <a:extLst>
              <a:ext uri="{FF2B5EF4-FFF2-40B4-BE49-F238E27FC236}">
                <a16:creationId xmlns:a16="http://schemas.microsoft.com/office/drawing/2014/main" id="{37EF62D2-DA03-F4C4-1EB0-0BC86F121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78" b="89778" l="4000" r="96889">
                        <a14:foregroundMark x1="4444" y1="49778" x2="13333" y2="37333"/>
                        <a14:foregroundMark x1="90667" y1="41778" x2="92000" y2="61778"/>
                        <a14:foregroundMark x1="92000" y1="61778" x2="93778" y2="43111"/>
                        <a14:foregroundMark x1="93778" y1="43111" x2="94222" y2="63556"/>
                        <a14:foregroundMark x1="94222" y1="63556" x2="91111" y2="67111"/>
                        <a14:foregroundMark x1="96889" y1="44889" x2="96889" y2="61778"/>
                        <a14:foregroundMark x1="96889" y1="61778" x2="96889" y2="44444"/>
                        <a14:foregroundMark x1="96889" y1="44444" x2="29333" y2="3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27" y="438452"/>
            <a:ext cx="207162" cy="207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4D6C1B3-51A9-DB89-A931-FD120EBF4E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29" r="35339"/>
          <a:stretch/>
        </p:blipFill>
        <p:spPr>
          <a:xfrm>
            <a:off x="2119306" y="1398528"/>
            <a:ext cx="1729274" cy="11474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6E9F0CC-7C34-39D5-0F02-D71FA2048B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691" y="1389484"/>
            <a:ext cx="1799198" cy="116933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0BA9C6-FDB4-09A4-DE99-06FC3A7A518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0353" r="5364"/>
          <a:stretch/>
        </p:blipFill>
        <p:spPr>
          <a:xfrm>
            <a:off x="192690" y="3851659"/>
            <a:ext cx="1515073" cy="11362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4022E18-691E-1C72-74B0-90B45E3183A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5738" r="10973"/>
          <a:stretch/>
        </p:blipFill>
        <p:spPr>
          <a:xfrm>
            <a:off x="1773036" y="3850961"/>
            <a:ext cx="2659429" cy="112887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A4037FAE-C5BB-E586-761C-95C242EF1B0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7452" t="5926" r="6533"/>
          <a:stretch/>
        </p:blipFill>
        <p:spPr>
          <a:xfrm>
            <a:off x="2119306" y="2617374"/>
            <a:ext cx="1422400" cy="116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9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8AA9-9820-479B-FE02-DA8CE32B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09A34-21B2-59E3-BFA5-E118EC4C0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D921614E-53C4-5202-A1AA-670548806C28}"/>
              </a:ext>
            </a:extLst>
          </p:cNvPr>
          <p:cNvSpPr/>
          <p:nvPr/>
        </p:nvSpPr>
        <p:spPr>
          <a:xfrm>
            <a:off x="5665242" y="3016866"/>
            <a:ext cx="1101988" cy="75160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Gazebo Simulator</a:t>
            </a:r>
          </a:p>
          <a:p>
            <a:pPr algn="ctr"/>
            <a:r>
              <a:rPr lang="en-US" dirty="0"/>
              <a:t>(camera)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9ADB0DEE-55B1-41D3-93D2-092071759A0F}"/>
              </a:ext>
            </a:extLst>
          </p:cNvPr>
          <p:cNvSpPr/>
          <p:nvPr/>
        </p:nvSpPr>
        <p:spPr>
          <a:xfrm>
            <a:off x="3297540" y="3092277"/>
            <a:ext cx="1113194" cy="5653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Keypoint</a:t>
            </a:r>
            <a:r>
              <a:rPr lang="en-US" dirty="0"/>
              <a:t> Detector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3BF233E-C63C-D740-10B9-6219BB111A6D}"/>
              </a:ext>
            </a:extLst>
          </p:cNvPr>
          <p:cNvCxnSpPr>
            <a:cxnSpLocks/>
            <a:stCxn id="8" idx="1"/>
            <a:endCxn id="9" idx="3"/>
          </p:cNvCxnSpPr>
          <p:nvPr/>
        </p:nvCxnSpPr>
        <p:spPr>
          <a:xfrm flipH="1" flipV="1">
            <a:off x="4410734" y="3374939"/>
            <a:ext cx="1254508" cy="17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FAA29FF-CA51-2EE4-E508-95F42FBDA58E}"/>
              </a:ext>
            </a:extLst>
          </p:cNvPr>
          <p:cNvSpPr txBox="1"/>
          <p:nvPr/>
        </p:nvSpPr>
        <p:spPr>
          <a:xfrm>
            <a:off x="4622601" y="3067162"/>
            <a:ext cx="716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25A787A-C2AE-8925-5EF7-D1348DD17A4B}"/>
              </a:ext>
            </a:extLst>
          </p:cNvPr>
          <p:cNvSpPr/>
          <p:nvPr/>
        </p:nvSpPr>
        <p:spPr>
          <a:xfrm>
            <a:off x="809288" y="3092277"/>
            <a:ext cx="1307914" cy="56532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Pose Estimator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756B9ED-60F7-A763-E24D-4CE91BDE8503}"/>
              </a:ext>
            </a:extLst>
          </p:cNvPr>
          <p:cNvCxnSpPr>
            <a:cxnSpLocks/>
            <a:stCxn id="9" idx="1"/>
            <a:endCxn id="14" idx="3"/>
          </p:cNvCxnSpPr>
          <p:nvPr/>
        </p:nvCxnSpPr>
        <p:spPr>
          <a:xfrm flipH="1">
            <a:off x="2117202" y="3374939"/>
            <a:ext cx="11803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DC781C3D-5432-CDCF-AE8F-E287639D3888}"/>
              </a:ext>
            </a:extLst>
          </p:cNvPr>
          <p:cNvSpPr txBox="1"/>
          <p:nvPr/>
        </p:nvSpPr>
        <p:spPr>
          <a:xfrm>
            <a:off x="2256348" y="2898303"/>
            <a:ext cx="90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Keypoint</a:t>
            </a:r>
            <a:r>
              <a:rPr lang="en-US" dirty="0"/>
              <a:t> Pixels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B81D88F7-59BE-BDB3-2AB4-F8E38C0FE0C6}"/>
              </a:ext>
            </a:extLst>
          </p:cNvPr>
          <p:cNvSpPr/>
          <p:nvPr/>
        </p:nvSpPr>
        <p:spPr>
          <a:xfrm>
            <a:off x="809277" y="1328916"/>
            <a:ext cx="1307936" cy="6065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Generate ILS Trajectory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3CED16E-5B56-63DA-9B99-8592214953DF}"/>
              </a:ext>
            </a:extLst>
          </p:cNvPr>
          <p:cNvSpPr/>
          <p:nvPr/>
        </p:nvSpPr>
        <p:spPr>
          <a:xfrm>
            <a:off x="3297540" y="1328915"/>
            <a:ext cx="1113194" cy="60651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Controller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F825D61-BDC0-AFA1-112E-BEC806D0F3BD}"/>
              </a:ext>
            </a:extLst>
          </p:cNvPr>
          <p:cNvSpPr/>
          <p:nvPr/>
        </p:nvSpPr>
        <p:spPr>
          <a:xfrm>
            <a:off x="5665242" y="1346644"/>
            <a:ext cx="1101988" cy="6065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Aircraft Dynamics</a:t>
            </a:r>
          </a:p>
        </p:txBody>
      </p:sp>
      <p:pic>
        <p:nvPicPr>
          <p:cNvPr id="27" name="图片 26" descr="图片包含 游戏机, 伞&#10;&#10;描述已自动生成">
            <a:extLst>
              <a:ext uri="{FF2B5EF4-FFF2-40B4-BE49-F238E27FC236}">
                <a16:creationId xmlns:a16="http://schemas.microsoft.com/office/drawing/2014/main" id="{91670886-98FF-C4A6-B4C3-C0135423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364" y="3575807"/>
            <a:ext cx="1059078" cy="794309"/>
          </a:xfrm>
          <a:prstGeom prst="rect">
            <a:avLst/>
          </a:prstGeom>
        </p:spPr>
      </p:pic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82E2F863-86AB-AAE2-E761-1764066180D6}"/>
              </a:ext>
            </a:extLst>
          </p:cNvPr>
          <p:cNvCxnSpPr>
            <a:cxnSpLocks/>
            <a:stCxn id="14" idx="0"/>
            <a:endCxn id="21" idx="2"/>
          </p:cNvCxnSpPr>
          <p:nvPr/>
        </p:nvCxnSpPr>
        <p:spPr>
          <a:xfrm flipV="1">
            <a:off x="1463245" y="1935428"/>
            <a:ext cx="0" cy="11568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43CA0C7-5355-507F-711F-81FFD4E9BB3C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2117213" y="1632172"/>
            <a:ext cx="118032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3A42C3B-D95F-0CA5-0C7B-7B0502183CBF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4410734" y="1632172"/>
            <a:ext cx="1254508" cy="177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4FAAF78-6095-FF8F-E285-68AEB9DB8716}"/>
              </a:ext>
            </a:extLst>
          </p:cNvPr>
          <p:cNvCxnSpPr>
            <a:cxnSpLocks/>
            <a:stCxn id="23" idx="2"/>
            <a:endCxn id="8" idx="0"/>
          </p:cNvCxnSpPr>
          <p:nvPr/>
        </p:nvCxnSpPr>
        <p:spPr>
          <a:xfrm>
            <a:off x="6216236" y="1953156"/>
            <a:ext cx="0" cy="106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762A5EC-F29E-1FA2-281E-25A3313A00FB}"/>
              </a:ext>
            </a:extLst>
          </p:cNvPr>
          <p:cNvSpPr txBox="1"/>
          <p:nvPr/>
        </p:nvSpPr>
        <p:spPr>
          <a:xfrm>
            <a:off x="492198" y="2134223"/>
            <a:ext cx="9192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Relative </a:t>
            </a:r>
          </a:p>
          <a:p>
            <a:pPr algn="ctr"/>
            <a:r>
              <a:rPr lang="en-US" dirty="0"/>
              <a:t>Position</a:t>
            </a:r>
          </a:p>
          <a:p>
            <a:pPr algn="ctr"/>
            <a:r>
              <a:rPr lang="en-US" dirty="0"/>
              <a:t>Rotation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00E704B-1610-32AA-9F26-30A2D2B1CEAA}"/>
              </a:ext>
            </a:extLst>
          </p:cNvPr>
          <p:cNvSpPr txBox="1"/>
          <p:nvPr/>
        </p:nvSpPr>
        <p:spPr>
          <a:xfrm>
            <a:off x="2105118" y="1066534"/>
            <a:ext cx="1063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 Trajectory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C9E3799-4227-953A-0860-229241B4F110}"/>
                  </a:ext>
                </a:extLst>
              </p:cNvPr>
              <p:cNvSpPr txBox="1"/>
              <p:nvPr/>
            </p:nvSpPr>
            <p:spPr>
              <a:xfrm>
                <a:off x="4410734" y="861841"/>
                <a:ext cx="13136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Yaw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Pitch rate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algn="ctr"/>
                <a:r>
                  <a:rPr lang="en-US" dirty="0"/>
                  <a:t>Acceleration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C9E3799-4227-953A-0860-229241B4F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0734" y="861841"/>
                <a:ext cx="1313621" cy="738664"/>
              </a:xfrm>
              <a:prstGeom prst="rect">
                <a:avLst/>
              </a:prstGeom>
              <a:blipFill>
                <a:blip r:embed="rId3"/>
                <a:stretch>
                  <a:fillRect l="-962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>
            <a:extLst>
              <a:ext uri="{FF2B5EF4-FFF2-40B4-BE49-F238E27FC236}">
                <a16:creationId xmlns:a16="http://schemas.microsoft.com/office/drawing/2014/main" id="{2971F2B6-462A-ADD0-572D-62FA2EA199BD}"/>
              </a:ext>
            </a:extLst>
          </p:cNvPr>
          <p:cNvSpPr txBox="1"/>
          <p:nvPr/>
        </p:nvSpPr>
        <p:spPr>
          <a:xfrm>
            <a:off x="6172057" y="2202210"/>
            <a:ext cx="814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Aircraft State</a:t>
            </a:r>
          </a:p>
        </p:txBody>
      </p:sp>
      <p:pic>
        <p:nvPicPr>
          <p:cNvPr id="60" name="图片 59" descr="图表&#10;&#10;描述已自动生成">
            <a:extLst>
              <a:ext uri="{FF2B5EF4-FFF2-40B4-BE49-F238E27FC236}">
                <a16:creationId xmlns:a16="http://schemas.microsoft.com/office/drawing/2014/main" id="{ED0EE150-9B7F-DC7E-07E5-20F715F839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490" t="32183" r="23949" b="20691"/>
          <a:stretch/>
        </p:blipFill>
        <p:spPr>
          <a:xfrm>
            <a:off x="2177831" y="3584795"/>
            <a:ext cx="1059079" cy="785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66BDCFD-99D3-DEBA-6080-C9874CA6F7D7}"/>
                  </a:ext>
                </a:extLst>
              </p:cNvPr>
              <p:cNvSpPr/>
              <p:nvPr/>
            </p:nvSpPr>
            <p:spPr>
              <a:xfrm>
                <a:off x="6907461" y="390137"/>
                <a:ext cx="1924839" cy="154529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𝑣𝑐𝑜𝑠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𝑣𝑠𝑖𝑛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𝑣𝑠𝑖𝑛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666BDCFD-99D3-DEBA-6080-C9874CA6F7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461" y="390137"/>
                <a:ext cx="1924839" cy="154529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8" name="图片 77" descr="飞机在飞行&#10;&#10;中度可信度描述已自动生成">
            <a:extLst>
              <a:ext uri="{FF2B5EF4-FFF2-40B4-BE49-F238E27FC236}">
                <a16:creationId xmlns:a16="http://schemas.microsoft.com/office/drawing/2014/main" id="{5D4BE26E-2512-C22E-EBF7-1B554C17FA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9802" y="2134223"/>
            <a:ext cx="1949387" cy="1104354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43806541-F4D8-B946-5652-FD7897600346}"/>
              </a:ext>
            </a:extLst>
          </p:cNvPr>
          <p:cNvGrpSpPr/>
          <p:nvPr/>
        </p:nvGrpSpPr>
        <p:grpSpPr>
          <a:xfrm>
            <a:off x="6843252" y="3460691"/>
            <a:ext cx="2282489" cy="1121728"/>
            <a:chOff x="6843252" y="3460691"/>
            <a:chExt cx="2282489" cy="1121728"/>
          </a:xfrm>
        </p:grpSpPr>
        <p:pic>
          <p:nvPicPr>
            <p:cNvPr id="5" name="图片 4" descr="图片包含 草, 金属, 蛋糕, 桌子&#10;&#10;描述已自动生成">
              <a:extLst>
                <a:ext uri="{FF2B5EF4-FFF2-40B4-BE49-F238E27FC236}">
                  <a16:creationId xmlns:a16="http://schemas.microsoft.com/office/drawing/2014/main" id="{8FEDC4A0-FE07-34F6-64F0-34E0B12B6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43252" y="3503292"/>
              <a:ext cx="2282489" cy="998330"/>
            </a:xfrm>
            <a:prstGeom prst="rect">
              <a:avLst/>
            </a:prstGeom>
          </p:spPr>
        </p:pic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3E83AE2A-15C1-CDD5-7F2C-4208BF09E07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951061" y="4370116"/>
              <a:ext cx="77476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DBB89336-369B-85F1-5470-089E7095D910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6951062" y="3592876"/>
              <a:ext cx="0" cy="777240"/>
            </a:xfrm>
            <a:prstGeom prst="straightConnector1">
              <a:avLst/>
            </a:prstGeom>
            <a:ln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C03FECE-168A-9958-0FD8-A63016F589F1}"/>
                </a:ext>
              </a:extLst>
            </p:cNvPr>
            <p:cNvSpPr txBox="1"/>
            <p:nvPr/>
          </p:nvSpPr>
          <p:spPr>
            <a:xfrm>
              <a:off x="7664634" y="4274642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FCC95D-DB62-61F3-00D6-FB71DF05154B}"/>
                </a:ext>
              </a:extLst>
            </p:cNvPr>
            <p:cNvSpPr txBox="1"/>
            <p:nvPr/>
          </p:nvSpPr>
          <p:spPr>
            <a:xfrm>
              <a:off x="6951060" y="3460691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y</a:t>
              </a: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63DDEB76-B334-9346-D107-011E347CE23A}"/>
                </a:ext>
              </a:extLst>
            </p:cNvPr>
            <p:cNvCxnSpPr/>
            <p:nvPr/>
          </p:nvCxnSpPr>
          <p:spPr>
            <a:xfrm flipH="1" flipV="1">
              <a:off x="7983794" y="4083665"/>
              <a:ext cx="848506" cy="1540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ECC350C-AD1C-9D26-3FE6-FE90476F48CD}"/>
                </a:ext>
              </a:extLst>
            </p:cNvPr>
            <p:cNvSpPr txBox="1"/>
            <p:nvPr/>
          </p:nvSpPr>
          <p:spPr>
            <a:xfrm>
              <a:off x="8139487" y="3637464"/>
              <a:ext cx="895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EA83A"/>
                  </a:solidFill>
                </a:rPr>
                <a:t>Aircraft Direction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48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8AA9-9820-479B-FE02-DA8CE32B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Closed Loop Simulation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EB38E-BDA8-B966-C808-5E1A0D483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923060"/>
            <a:ext cx="4166339" cy="3416400"/>
          </a:xfrm>
        </p:spPr>
        <p:txBody>
          <a:bodyPr/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Fixed wing aircraft with </a:t>
            </a:r>
            <a:r>
              <a:rPr lang="en-US" sz="1800" dirty="0" err="1"/>
              <a:t>Dubin’s</a:t>
            </a:r>
            <a:r>
              <a:rPr lang="en-US" sz="1800" dirty="0"/>
              <a:t> aircraft dynamics 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Simulating aircraft with camera flying over runway in gazebo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 err="1"/>
              <a:t>Keypoint</a:t>
            </a:r>
            <a:r>
              <a:rPr lang="en-US" sz="1800" dirty="0"/>
              <a:t> detection based on marker color and ground truth information about </a:t>
            </a:r>
            <a:r>
              <a:rPr lang="en-US" sz="1800" dirty="0" err="1"/>
              <a:t>keypoint</a:t>
            </a:r>
            <a:r>
              <a:rPr lang="en-US" sz="1800" dirty="0"/>
              <a:t> locations 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Planning to explore using U-Net [</a:t>
            </a:r>
            <a:r>
              <a:rPr lang="en-US" sz="1800" dirty="0" err="1"/>
              <a:t>Ronneberger</a:t>
            </a:r>
            <a:r>
              <a:rPr lang="en-US" sz="1800" dirty="0"/>
              <a:t> 2015] for </a:t>
            </a:r>
            <a:r>
              <a:rPr lang="en-US" sz="1800" dirty="0" err="1"/>
              <a:t>keypoint</a:t>
            </a:r>
            <a:r>
              <a:rPr lang="en-US" sz="1800" dirty="0"/>
              <a:t> detection 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800" dirty="0"/>
              <a:t>Pose estimation using Perspective-N-Point (PNP) algorithm from OpenCV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09A34-21B2-59E3-BFA5-E118EC4C0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pic>
        <p:nvPicPr>
          <p:cNvPr id="5" name="video1474179032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4C51746-71BD-F6AF-99F6-804DA8DCE9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9615" y="1289493"/>
            <a:ext cx="4954385" cy="28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5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表, 直方图&#10;&#10;描述已自动生成">
            <a:extLst>
              <a:ext uri="{FF2B5EF4-FFF2-40B4-BE49-F238E27FC236}">
                <a16:creationId xmlns:a16="http://schemas.microsoft.com/office/drawing/2014/main" id="{D877620A-48C7-8AFD-ED4C-5C3EB6DAA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142" y="2785804"/>
            <a:ext cx="2242703" cy="1682027"/>
          </a:xfrm>
          <a:prstGeom prst="rect">
            <a:avLst/>
          </a:prstGeom>
        </p:spPr>
      </p:pic>
      <p:pic>
        <p:nvPicPr>
          <p:cNvPr id="16" name="图片 15" descr="图表, 直方图&#10;&#10;描述已自动生成">
            <a:extLst>
              <a:ext uri="{FF2B5EF4-FFF2-40B4-BE49-F238E27FC236}">
                <a16:creationId xmlns:a16="http://schemas.microsoft.com/office/drawing/2014/main" id="{6DC63A59-8910-57B5-0F7D-95068E125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440" y="2785805"/>
            <a:ext cx="2242702" cy="1682027"/>
          </a:xfrm>
          <a:prstGeom prst="rect">
            <a:avLst/>
          </a:prstGeom>
        </p:spPr>
      </p:pic>
      <p:pic>
        <p:nvPicPr>
          <p:cNvPr id="11" name="图片 10" descr="图表, 折线图&#10;&#10;描述已自动生成">
            <a:extLst>
              <a:ext uri="{FF2B5EF4-FFF2-40B4-BE49-F238E27FC236}">
                <a16:creationId xmlns:a16="http://schemas.microsoft.com/office/drawing/2014/main" id="{47C5EECB-E748-21FE-DD3E-5F4DFD4E8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40" y="1178646"/>
            <a:ext cx="2242703" cy="1682027"/>
          </a:xfrm>
          <a:prstGeom prst="rect">
            <a:avLst/>
          </a:prstGeom>
        </p:spPr>
      </p:pic>
      <p:pic>
        <p:nvPicPr>
          <p:cNvPr id="13" name="图片 12" descr="图表, 折线图&#10;&#10;描述已自动生成">
            <a:extLst>
              <a:ext uri="{FF2B5EF4-FFF2-40B4-BE49-F238E27FC236}">
                <a16:creationId xmlns:a16="http://schemas.microsoft.com/office/drawing/2014/main" id="{02903DF3-3383-7DDA-F9A3-0B3A90F75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1296" y="1178646"/>
            <a:ext cx="2242703" cy="16820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A58AA9-9820-479B-FE02-DA8CE32B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Accuracy of Pose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EB38E-BDA8-B966-C808-5E1A0D4838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52475"/>
            <a:ext cx="4299629" cy="3416400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/>
              <a:t>The estimated position of aircraft is relatively accurate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/>
              <a:t>The estimated position of aircraft fluctuates as the pose of aircraft change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800" dirty="0"/>
              <a:t>The estimated orientation of aircraft is </a:t>
            </a:r>
            <a:r>
              <a:rPr lang="en-US" sz="1800"/>
              <a:t>not accurate</a:t>
            </a:r>
            <a:endParaRPr lang="en-US" sz="1800" dirty="0"/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/>
          </a:p>
          <a:p>
            <a:pPr algn="just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09A34-21B2-59E3-BFA5-E118EC4C0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3769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8AA9-9820-479B-FE02-DA8CE32B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EB38E-BDA8-B966-C808-5E1A0D483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/>
              <a:t>We are working on improving the pose estimation errors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/>
              <a:t>How to perform runtime monitoring without ground truth? </a:t>
            </a:r>
          </a:p>
          <a:p>
            <a:pPr marL="50800" indent="0">
              <a:buNone/>
            </a:pPr>
            <a:endParaRPr lang="en-US" sz="2200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/>
              <a:t>Next Step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US" sz="1800" dirty="0"/>
              <a:t>Closed the loop for the simulation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09A34-21B2-59E3-BFA5-E118EC4C0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35481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69262" y="1091621"/>
            <a:ext cx="1452601" cy="7684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5"/>
          <p:cNvCxnSpPr>
            <a:cxnSpLocks/>
            <a:stCxn id="76" idx="3"/>
            <a:endCxn id="78" idx="1"/>
          </p:cNvCxnSpPr>
          <p:nvPr/>
        </p:nvCxnSpPr>
        <p:spPr>
          <a:xfrm flipV="1">
            <a:off x="4333880" y="2176543"/>
            <a:ext cx="506000" cy="921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5" name="Google Shape;75;p15"/>
          <p:cNvCxnSpPr>
            <a:cxnSpLocks/>
            <a:stCxn id="71" idx="1"/>
            <a:endCxn id="76" idx="1"/>
          </p:cNvCxnSpPr>
          <p:nvPr/>
        </p:nvCxnSpPr>
        <p:spPr>
          <a:xfrm rot="10800000">
            <a:off x="2861252" y="2177464"/>
            <a:ext cx="8011" cy="1063084"/>
          </a:xfrm>
          <a:prstGeom prst="bentConnector3">
            <a:avLst>
              <a:gd name="adj1" fmla="val 2953576"/>
            </a:avLst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77;p15"/>
          <p:cNvCxnSpPr>
            <a:cxnSpLocks/>
            <a:stCxn id="78" idx="3"/>
            <a:endCxn id="79" idx="3"/>
          </p:cNvCxnSpPr>
          <p:nvPr/>
        </p:nvCxnSpPr>
        <p:spPr>
          <a:xfrm flipH="1">
            <a:off x="6309509" y="2176542"/>
            <a:ext cx="3000" cy="1064100"/>
          </a:xfrm>
          <a:prstGeom prst="bentConnector3">
            <a:avLst>
              <a:gd name="adj1" fmla="val -12720333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1" name="Google Shape;81;p15"/>
          <p:cNvCxnSpPr>
            <a:cxnSpLocks/>
            <a:stCxn id="79" idx="1"/>
            <a:endCxn id="71" idx="3"/>
          </p:cNvCxnSpPr>
          <p:nvPr/>
        </p:nvCxnSpPr>
        <p:spPr>
          <a:xfrm flipH="1">
            <a:off x="4341891" y="3240548"/>
            <a:ext cx="494984" cy="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6" name="Google Shape;76;p15"/>
          <p:cNvSpPr/>
          <p:nvPr/>
        </p:nvSpPr>
        <p:spPr>
          <a:xfrm>
            <a:off x="2861251" y="1863108"/>
            <a:ext cx="1472629" cy="628711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DNN</a:t>
            </a:r>
            <a:endParaRPr sz="3200" i="1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869262" y="2926192"/>
            <a:ext cx="1472629" cy="628711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Camera</a:t>
            </a:r>
            <a:endParaRPr sz="3200" i="1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839880" y="1862187"/>
            <a:ext cx="1472629" cy="628711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Controller</a:t>
            </a:r>
            <a:endParaRPr sz="3200" i="1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836875" y="2926192"/>
            <a:ext cx="1472629" cy="628711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Car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ACCF58A-7977-D204-A1F2-487AA6A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6076"/>
            <a:ext cx="8520600" cy="667500"/>
          </a:xfrm>
        </p:spPr>
        <p:txBody>
          <a:bodyPr/>
          <a:lstStyle/>
          <a:p>
            <a:r>
              <a:rPr lang="en-US" sz="2200" dirty="0"/>
              <a:t>How to assure safety of DNN-driven autonomous system?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6FB6DA-B1A8-4328-ACFC-D23761F12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 descr="A picture containing text, sky, outdoor, road&#10;&#10;Description automatically generated">
            <a:extLst>
              <a:ext uri="{FF2B5EF4-FFF2-40B4-BE49-F238E27FC236}">
                <a16:creationId xmlns:a16="http://schemas.microsoft.com/office/drawing/2014/main" id="{08C5644B-1516-CC0B-255D-D3C160D0B0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49" t="37998" r="12290"/>
          <a:stretch/>
        </p:blipFill>
        <p:spPr>
          <a:xfrm>
            <a:off x="229129" y="2176542"/>
            <a:ext cx="2318986" cy="1169411"/>
          </a:xfrm>
          <a:prstGeom prst="rect">
            <a:avLst/>
          </a:prstGeom>
        </p:spPr>
      </p:pic>
      <p:pic>
        <p:nvPicPr>
          <p:cNvPr id="7" name="Picture 6" descr="A white car parked in a parking lot&#10;&#10;Description automatically generated with medium confidence">
            <a:extLst>
              <a:ext uri="{FF2B5EF4-FFF2-40B4-BE49-F238E27FC236}">
                <a16:creationId xmlns:a16="http://schemas.microsoft.com/office/drawing/2014/main" id="{5085F1E2-B5A6-EA18-AA64-70F682EE02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365" t="12254" r="17776" b="34007"/>
          <a:stretch/>
        </p:blipFill>
        <p:spPr>
          <a:xfrm>
            <a:off x="6904675" y="2577000"/>
            <a:ext cx="1724358" cy="17943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298D82-2820-D739-EED5-EDFDB3A10975}"/>
              </a:ext>
            </a:extLst>
          </p:cNvPr>
          <p:cNvSpPr txBox="1"/>
          <p:nvPr/>
        </p:nvSpPr>
        <p:spPr>
          <a:xfrm>
            <a:off x="229129" y="3885817"/>
            <a:ext cx="55032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propose a notion of </a:t>
            </a:r>
            <a:r>
              <a:rPr lang="en-US" b="1" dirty="0"/>
              <a:t>contracts</a:t>
            </a:r>
            <a:r>
              <a:rPr lang="en-US" dirty="0"/>
              <a:t> to assure safety of vision-based lane keeping and similar systems which are becoming standard</a:t>
            </a:r>
            <a:endParaRPr lang="en-US" baseline="30000" dirty="0"/>
          </a:p>
        </p:txBody>
      </p:sp>
      <p:pic>
        <p:nvPicPr>
          <p:cNvPr id="6" name="2022-09-23-08-06-55-airsim_ext_cam">
            <a:hlinkClick r:id="" action="ppaction://media"/>
            <a:extLst>
              <a:ext uri="{FF2B5EF4-FFF2-40B4-BE49-F238E27FC236}">
                <a16:creationId xmlns:a16="http://schemas.microsoft.com/office/drawing/2014/main" id="{0278ACFA-A6F0-83C7-5001-6A3CD9D6B2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000.3333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96663" y="657880"/>
            <a:ext cx="1724358" cy="172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0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58AA9-9820-479B-FE02-DA8CE32B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2EB38E-BDA8-B966-C808-5E1A0D483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A method for system-level safety certification based on </a:t>
            </a:r>
            <a:r>
              <a:rPr lang="en-US" sz="1600" i="1" dirty="0"/>
              <a:t>Perception Contracts</a:t>
            </a:r>
          </a:p>
          <a:p>
            <a:r>
              <a:rPr lang="en-US" sz="1600" dirty="0"/>
              <a:t>A method for constructing particular types of piece-wise linear and decision trees  for perception contracts</a:t>
            </a:r>
          </a:p>
          <a:p>
            <a:r>
              <a:rPr lang="en-US" sz="1600" dirty="0"/>
              <a:t>Applications to lane keeping and drone formation flight</a:t>
            </a:r>
          </a:p>
          <a:p>
            <a:pPr marL="50800" indent="0">
              <a:buNone/>
            </a:pPr>
            <a:endParaRPr lang="en-US" sz="1600" dirty="0"/>
          </a:p>
          <a:p>
            <a:pPr marL="50800" indent="0">
              <a:buNone/>
            </a:pPr>
            <a:r>
              <a:rPr lang="en-US" sz="1800" b="1" dirty="0"/>
              <a:t>Publications</a:t>
            </a:r>
          </a:p>
          <a:p>
            <a:pPr marL="533400" lvl="1" indent="0">
              <a:buNone/>
            </a:pPr>
            <a:r>
              <a:rPr lang="en-US" sz="1200" b="1" dirty="0"/>
              <a:t>Verifying Controllers with Vision-based Perception Using Safe Approximate Abstractions</a:t>
            </a:r>
            <a:r>
              <a:rPr lang="en-US" sz="1200" dirty="0"/>
              <a:t>. Hsieh, Li, Sun, Joshi, </a:t>
            </a:r>
            <a:r>
              <a:rPr lang="en-US" sz="1200" dirty="0" err="1"/>
              <a:t>Misailovic</a:t>
            </a:r>
            <a:r>
              <a:rPr lang="en-US" sz="1200" dirty="0"/>
              <a:t>, and Mitra. In Conference on Embedded Software (EMSOFT) 2022 and Special Issue of TCAD, Shanghai, 2022.</a:t>
            </a:r>
          </a:p>
          <a:p>
            <a:pPr marL="533400" lvl="1" indent="0">
              <a:buNone/>
            </a:pPr>
            <a:r>
              <a:rPr lang="en-US" sz="1200" b="1" dirty="0"/>
              <a:t>Challenges in Rebooting Autonomy with Deep Learned Perception</a:t>
            </a:r>
            <a:r>
              <a:rPr lang="en-US" sz="1200" dirty="0"/>
              <a:t>. Abraham, Mayne, Perez, Hsieh, Li, Oliveira, Yu, Sun, Mitra. Industry track paper Embedded Software (EMSOFT) 2022, Shanghai, 2022.</a:t>
            </a:r>
          </a:p>
          <a:p>
            <a:pPr marL="533400" lvl="1" indent="0">
              <a:buNone/>
            </a:pPr>
            <a:r>
              <a:rPr lang="en-US" sz="1200" b="1" dirty="0"/>
              <a:t>Assuring safety of vision-based swarm formation control</a:t>
            </a:r>
            <a:r>
              <a:rPr lang="en-US" sz="1200" dirty="0"/>
              <a:t>. Hsieh, Li, Koh, and Mitra, under review 2023.</a:t>
            </a:r>
          </a:p>
          <a:p>
            <a:pPr marL="533400" lvl="1" indent="0">
              <a:buNone/>
            </a:pPr>
            <a:r>
              <a:rPr lang="en-US" sz="1200" b="1" dirty="0"/>
              <a:t>Perception Contracts for Safety of ML-Enabled Systems</a:t>
            </a:r>
            <a:r>
              <a:rPr lang="en-US" sz="1200" dirty="0"/>
              <a:t>. </a:t>
            </a:r>
            <a:r>
              <a:rPr lang="en-US" sz="1200" dirty="0" err="1"/>
              <a:t>Astorga</a:t>
            </a:r>
            <a:r>
              <a:rPr lang="en-US" sz="1200" dirty="0"/>
              <a:t>, Hsieh, Madhusudan, Mitra, under review 2023. </a:t>
            </a:r>
          </a:p>
          <a:p>
            <a:pPr marL="533400" lvl="1" indent="0">
              <a:buNone/>
            </a:pPr>
            <a:endParaRPr lang="en-US" sz="1200" dirty="0"/>
          </a:p>
          <a:p>
            <a:pPr marL="50800" indent="0">
              <a:buNone/>
            </a:pPr>
            <a:endParaRPr lang="en-US" sz="16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109A34-21B2-59E3-BFA5-E118EC4C0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83788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DBE4B6A3-C837-F946-8AC5-A57D4F8B4A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0" t="8810" r="56884" b="2856"/>
          <a:stretch/>
        </p:blipFill>
        <p:spPr>
          <a:xfrm>
            <a:off x="111657" y="1099865"/>
            <a:ext cx="2343489" cy="2943769"/>
          </a:xfrm>
          <a:prstGeom prst="rect">
            <a:avLst/>
          </a:prstGeom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9262" y="1091621"/>
            <a:ext cx="1452601" cy="76840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1439267" y="2548618"/>
            <a:ext cx="1093550" cy="487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Image</a:t>
            </a:r>
            <a:endParaRPr sz="1800" b="1" i="0" u="none" strike="noStrike" cap="none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69" name="Google Shape;69;p15"/>
          <p:cNvCxnSpPr>
            <a:cxnSpLocks/>
            <a:stCxn id="70" idx="0"/>
            <a:endCxn id="71" idx="2"/>
          </p:cNvCxnSpPr>
          <p:nvPr/>
        </p:nvCxnSpPr>
        <p:spPr>
          <a:xfrm flipV="1">
            <a:off x="3507598" y="3554903"/>
            <a:ext cx="97979" cy="370122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0" name="Google Shape;70;p15"/>
          <p:cNvSpPr txBox="1"/>
          <p:nvPr/>
        </p:nvSpPr>
        <p:spPr>
          <a:xfrm>
            <a:off x="2549692" y="3925025"/>
            <a:ext cx="1915811" cy="5001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0" u="none" strike="noStrike" cap="none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Environment.</a:t>
            </a: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lighting, weather, etc.</a:t>
            </a: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72" name="Google Shape;72;p15"/>
          <p:cNvCxnSpPr>
            <a:cxnSpLocks/>
            <a:stCxn id="76" idx="3"/>
            <a:endCxn id="78" idx="1"/>
          </p:cNvCxnSpPr>
          <p:nvPr/>
        </p:nvCxnSpPr>
        <p:spPr>
          <a:xfrm flipV="1">
            <a:off x="4333880" y="2176543"/>
            <a:ext cx="506000" cy="921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73" name="Google Shape;73;p15"/>
          <p:cNvSpPr txBox="1"/>
          <p:nvPr/>
        </p:nvSpPr>
        <p:spPr>
          <a:xfrm>
            <a:off x="4297713" y="819814"/>
            <a:ext cx="1472629" cy="500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lvl="0"/>
            <a: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Perception.</a:t>
            </a:r>
            <a:b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</a:br>
            <a: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relative position</a:t>
            </a: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7142550" y="2200525"/>
            <a:ext cx="1665433" cy="5001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Control action.</a:t>
            </a:r>
            <a:endParaRPr b="1"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steering angle, etc.</a:t>
            </a:r>
            <a:endParaRPr dirty="0"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75" name="Google Shape;75;p15"/>
          <p:cNvCxnSpPr>
            <a:cxnSpLocks/>
            <a:stCxn id="71" idx="1"/>
            <a:endCxn id="76" idx="1"/>
          </p:cNvCxnSpPr>
          <p:nvPr/>
        </p:nvCxnSpPr>
        <p:spPr>
          <a:xfrm rot="10800000">
            <a:off x="2861252" y="2177464"/>
            <a:ext cx="8011" cy="1063084"/>
          </a:xfrm>
          <a:prstGeom prst="bentConnector3">
            <a:avLst>
              <a:gd name="adj1" fmla="val 2953576"/>
            </a:avLst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77" name="Google Shape;77;p15"/>
          <p:cNvCxnSpPr>
            <a:cxnSpLocks/>
            <a:stCxn id="78" idx="3"/>
            <a:endCxn id="79" idx="3"/>
          </p:cNvCxnSpPr>
          <p:nvPr/>
        </p:nvCxnSpPr>
        <p:spPr>
          <a:xfrm flipH="1">
            <a:off x="6309509" y="2176542"/>
            <a:ext cx="3000" cy="1064100"/>
          </a:xfrm>
          <a:prstGeom prst="bentConnector3">
            <a:avLst>
              <a:gd name="adj1" fmla="val -12720333"/>
            </a:avLst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80" name="Google Shape;80;p15"/>
          <p:cNvSpPr txBox="1"/>
          <p:nvPr/>
        </p:nvSpPr>
        <p:spPr>
          <a:xfrm>
            <a:off x="5859600" y="606538"/>
            <a:ext cx="2904390" cy="1038716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control(heading, dist):</a:t>
            </a:r>
            <a:endParaRPr sz="9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b="1" dirty="0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# Calculate controller output</a:t>
            </a:r>
            <a:endParaRPr sz="900" b="1" dirty="0">
              <a:solidFill>
                <a:srgbClr val="A5A5A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delta = heading + arctan(K*dist, VEL)</a:t>
            </a:r>
            <a:endParaRPr sz="11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elif</a:t>
            </a: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1100" b="1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" sz="900" b="1" dirty="0">
                <a:solidFill>
                  <a:srgbClr val="0070C0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" sz="900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steering</a:t>
            </a:r>
            <a:endParaRPr sz="900" b="1" dirty="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81" name="Google Shape;81;p15"/>
          <p:cNvCxnSpPr>
            <a:cxnSpLocks/>
            <a:stCxn id="79" idx="1"/>
            <a:endCxn id="71" idx="3"/>
          </p:cNvCxnSpPr>
          <p:nvPr/>
        </p:nvCxnSpPr>
        <p:spPr>
          <a:xfrm flipH="1">
            <a:off x="4341891" y="3240548"/>
            <a:ext cx="494984" cy="0"/>
          </a:xfrm>
          <a:prstGeom prst="straightConnector1">
            <a:avLst/>
          </a:prstGeom>
          <a:noFill/>
          <a:ln w="38100" cap="flat" cmpd="sng">
            <a:solidFill>
              <a:srgbClr val="0070C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83" name="Google Shape;83;p15"/>
          <p:cNvPicPr preferRelativeResize="0"/>
          <p:nvPr/>
        </p:nvPicPr>
        <p:blipFill rotWithShape="1">
          <a:blip r:embed="rId5">
            <a:alphaModFix/>
          </a:blip>
          <a:srcRect l="69432" t="23611" b="32585"/>
          <a:stretch/>
        </p:blipFill>
        <p:spPr>
          <a:xfrm>
            <a:off x="6888699" y="2950606"/>
            <a:ext cx="1791799" cy="1436497"/>
          </a:xfrm>
          <a:prstGeom prst="rect">
            <a:avLst/>
          </a:prstGeom>
          <a:noFill/>
          <a:ln w="381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6" name="Google Shape;76;p15"/>
          <p:cNvSpPr/>
          <p:nvPr/>
        </p:nvSpPr>
        <p:spPr>
          <a:xfrm>
            <a:off x="2861251" y="1863108"/>
            <a:ext cx="1472629" cy="628711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DNN</a:t>
            </a:r>
            <a:endParaRPr sz="2000" i="1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1" name="Google Shape;71;p15"/>
          <p:cNvSpPr/>
          <p:nvPr/>
        </p:nvSpPr>
        <p:spPr>
          <a:xfrm>
            <a:off x="2869262" y="2926192"/>
            <a:ext cx="1472629" cy="628711"/>
          </a:xfrm>
          <a:prstGeom prst="rect">
            <a:avLst/>
          </a:prstGeom>
          <a:solidFill>
            <a:srgbClr val="0070C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Camera</a:t>
            </a:r>
            <a:endParaRPr sz="2000" i="1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4839880" y="1862187"/>
            <a:ext cx="1472629" cy="628711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Controller</a:t>
            </a:r>
            <a:endParaRPr sz="2000" i="1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4836875" y="2926192"/>
            <a:ext cx="1472629" cy="628711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78787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lvl="0" algn="ctr"/>
            <a:r>
              <a:rPr lang="en" sz="2000" dirty="0">
                <a:solidFill>
                  <a:schemeClr val="lt1"/>
                </a:solidFill>
                <a:latin typeface="PT Serif"/>
                <a:ea typeface="PT Serif"/>
                <a:cs typeface="PT Serif"/>
                <a:sym typeface="PT Serif"/>
              </a:rPr>
              <a:t>Car</a:t>
            </a:r>
            <a:endParaRPr sz="2000" dirty="0">
              <a:solidFill>
                <a:schemeClr val="lt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cxnSp>
        <p:nvCxnSpPr>
          <p:cNvPr id="88" name="Google Shape;88;p15"/>
          <p:cNvCxnSpPr>
            <a:cxnSpLocks/>
            <a:stCxn id="74" idx="1"/>
          </p:cNvCxnSpPr>
          <p:nvPr/>
        </p:nvCxnSpPr>
        <p:spPr>
          <a:xfrm flipH="1">
            <a:off x="6694098" y="2450615"/>
            <a:ext cx="448452" cy="12113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4" name="标题 3">
            <a:extLst>
              <a:ext uri="{FF2B5EF4-FFF2-40B4-BE49-F238E27FC236}">
                <a16:creationId xmlns:a16="http://schemas.microsoft.com/office/drawing/2014/main" id="{5ACCF58A-7977-D204-A1F2-487AA6AEC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2116"/>
            <a:ext cx="8520600" cy="667500"/>
          </a:xfrm>
        </p:spPr>
        <p:txBody>
          <a:bodyPr/>
          <a:lstStyle/>
          <a:p>
            <a:r>
              <a:rPr lang="en-US" sz="2000" dirty="0"/>
              <a:t>Insight 1: system specification is well-defined against</a:t>
            </a:r>
            <a:br>
              <a:rPr lang="en-US" sz="2000" dirty="0"/>
            </a:br>
            <a:r>
              <a:rPr lang="en-US" sz="2000" dirty="0"/>
              <a:t>ground truth states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6FB6DA-B1A8-4328-ACFC-D23761F12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cxnSp>
        <p:nvCxnSpPr>
          <p:cNvPr id="5" name="Google Shape;77;p15">
            <a:extLst>
              <a:ext uri="{FF2B5EF4-FFF2-40B4-BE49-F238E27FC236}">
                <a16:creationId xmlns:a16="http://schemas.microsoft.com/office/drawing/2014/main" id="{3C0290D2-2A13-CB96-9644-CD620AD9F3A4}"/>
              </a:ext>
            </a:extLst>
          </p:cNvPr>
          <p:cNvCxnSpPr>
            <a:cxnSpLocks/>
            <a:stCxn id="79" idx="1"/>
            <a:endCxn id="78" idx="1"/>
          </p:cNvCxnSpPr>
          <p:nvPr/>
        </p:nvCxnSpPr>
        <p:spPr>
          <a:xfrm rot="10800000" flipH="1">
            <a:off x="4836874" y="2176544"/>
            <a:ext cx="3005" cy="1064005"/>
          </a:xfrm>
          <a:prstGeom prst="bentConnector3">
            <a:avLst>
              <a:gd name="adj1" fmla="val -12863295"/>
            </a:avLst>
          </a:prstGeom>
          <a:noFill/>
          <a:ln w="3810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" name="Google Shape;73;p15">
            <a:extLst>
              <a:ext uri="{FF2B5EF4-FFF2-40B4-BE49-F238E27FC236}">
                <a16:creationId xmlns:a16="http://schemas.microsoft.com/office/drawing/2014/main" id="{C190F262-E04A-DCE1-8B43-1CAE6135072E}"/>
              </a:ext>
            </a:extLst>
          </p:cNvPr>
          <p:cNvSpPr txBox="1"/>
          <p:nvPr/>
        </p:nvSpPr>
        <p:spPr>
          <a:xfrm>
            <a:off x="4497551" y="2489977"/>
            <a:ext cx="825038" cy="50010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T Serif"/>
                <a:ea typeface="PT Serif"/>
                <a:cs typeface="PT Serif"/>
                <a:sym typeface="PT Serif"/>
              </a:rPr>
              <a:t>State. position</a:t>
            </a:r>
            <a:endParaRPr dirty="0">
              <a:solidFill>
                <a:schemeClr val="dk1"/>
              </a:solidFill>
              <a:latin typeface="PT Serif"/>
              <a:ea typeface="PT Serif"/>
              <a:cs typeface="PT Serif"/>
              <a:sym typeface="PT Serif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F80F6-4418-EE14-0B81-5E3FD7295863}"/>
              </a:ext>
            </a:extLst>
          </p:cNvPr>
          <p:cNvSpPr txBox="1"/>
          <p:nvPr/>
        </p:nvSpPr>
        <p:spPr>
          <a:xfrm>
            <a:off x="4497551" y="3735652"/>
            <a:ext cx="24192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Invariance on state:</a:t>
            </a:r>
            <a:br>
              <a:rPr lang="en-US" sz="2000" dirty="0"/>
            </a:br>
            <a:r>
              <a:rPr lang="en-US" sz="2000" dirty="0"/>
              <a:t>Track lane center</a:t>
            </a:r>
          </a:p>
        </p:txBody>
      </p:sp>
      <p:cxnSp>
        <p:nvCxnSpPr>
          <p:cNvPr id="9" name="Google Shape;89;p15">
            <a:extLst>
              <a:ext uri="{FF2B5EF4-FFF2-40B4-BE49-F238E27FC236}">
                <a16:creationId xmlns:a16="http://schemas.microsoft.com/office/drawing/2014/main" id="{0973648E-A5DC-78B9-C6DB-E9C53C9F3C4E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4572000" y="2990084"/>
            <a:ext cx="338070" cy="24954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6" name="Google Shape;89;p15">
            <a:extLst>
              <a:ext uri="{FF2B5EF4-FFF2-40B4-BE49-F238E27FC236}">
                <a16:creationId xmlns:a16="http://schemas.microsoft.com/office/drawing/2014/main" id="{28304872-5D2A-D73F-DE65-0E6BB43D5FE5}"/>
              </a:ext>
            </a:extLst>
          </p:cNvPr>
          <p:cNvCxnSpPr>
            <a:cxnSpLocks/>
            <a:stCxn id="73" idx="2"/>
          </p:cNvCxnSpPr>
          <p:nvPr/>
        </p:nvCxnSpPr>
        <p:spPr>
          <a:xfrm flipH="1">
            <a:off x="4572000" y="1319921"/>
            <a:ext cx="462028" cy="85662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29934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0" grpId="0" animBg="1"/>
      <p:bldP spid="73" grpId="0" animBg="1"/>
      <p:bldP spid="76" grpId="0" animBg="1"/>
      <p:bldP spid="71" grpId="0" animBg="1"/>
    </p:bldLst>
  </p:timing>
</p:sld>
</file>

<file path=ppt/theme/theme1.xml><?xml version="1.0" encoding="utf-8"?>
<a:theme xmlns:a="http://schemas.openxmlformats.org/drawingml/2006/main" name="UIUC Blue W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IUC-Slides-Blue-Wide-Template.pptx" id="{3562DEC5-D9A7-4BE0-982A-ED63D13164DC}" vid="{459FA097-2EA4-42A5-9A52-4B39737471B3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UIUC-Slides-Blue-Wide-Template</Template>
  <TotalTime>2076</TotalTime>
  <Words>1306</Words>
  <Application>Microsoft Office PowerPoint</Application>
  <PresentationFormat>全屏显示(16:9)</PresentationFormat>
  <Paragraphs>230</Paragraphs>
  <Slides>21</Slides>
  <Notes>9</Notes>
  <HiddenSlides>15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-apple-system</vt:lpstr>
      <vt:lpstr>Helvetica Neue</vt:lpstr>
      <vt:lpstr>Arial</vt:lpstr>
      <vt:lpstr>Arial Narrow</vt:lpstr>
      <vt:lpstr>Calibri</vt:lpstr>
      <vt:lpstr>Cambria Math</vt:lpstr>
      <vt:lpstr>Courier New</vt:lpstr>
      <vt:lpstr>Georgia</vt:lpstr>
      <vt:lpstr>PT Serif</vt:lpstr>
      <vt:lpstr>Wingdings</vt:lpstr>
      <vt:lpstr>UIUC Blue Wide</vt:lpstr>
      <vt:lpstr>Contracts and monitoring for Vision-based Auto Landing</vt:lpstr>
      <vt:lpstr>Problem Statement</vt:lpstr>
      <vt:lpstr>System Architecture</vt:lpstr>
      <vt:lpstr>Setting Up Closed Loop Simulation</vt:lpstr>
      <vt:lpstr>Accuracy of Pose Estimation</vt:lpstr>
      <vt:lpstr>Discussion</vt:lpstr>
      <vt:lpstr>How to assure safety of DNN-driven autonomous system?</vt:lpstr>
      <vt:lpstr>Summary</vt:lpstr>
      <vt:lpstr>Insight 1: system specification is well-defined against ground truth states</vt:lpstr>
      <vt:lpstr>Insight 2: low dimensional contract with state + perception combined</vt:lpstr>
      <vt:lpstr>Ground truth state and perceived values</vt:lpstr>
      <vt:lpstr>EMSOFT 2022: Safe set-valued approximation around an estimate mean center</vt:lpstr>
      <vt:lpstr>PLDI 2023 submission: Insight is to  separate safe and unsafe perception outputs</vt:lpstr>
      <vt:lpstr>The problem of learning approximations of perception</vt:lpstr>
      <vt:lpstr>Illustration of the iterative algorithm</vt:lpstr>
      <vt:lpstr>Iterative teacher learner framework</vt:lpstr>
      <vt:lpstr>Comparison on EMSOFT and PLDI</vt:lpstr>
      <vt:lpstr>Next steps</vt:lpstr>
      <vt:lpstr>PowerPoint 演示文稿</vt:lpstr>
      <vt:lpstr>PowerPoint 演示文稿</vt:lpstr>
      <vt:lpstr>PowerPoint 演示文稿</vt:lpstr>
    </vt:vector>
  </TitlesOfParts>
  <Manager/>
  <Company>Engineering IT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Verifying Controllers  with Vision-based Perception  using Safe Approximate Abstractions</dc:title>
  <dc:subject/>
  <dc:creator>Mitra, Sayan</dc:creator>
  <cp:keywords/>
  <dc:description/>
  <cp:lastModifiedBy>Li, Yangge</cp:lastModifiedBy>
  <cp:revision>416</cp:revision>
  <dcterms:created xsi:type="dcterms:W3CDTF">2022-08-30T13:50:51Z</dcterms:created>
  <dcterms:modified xsi:type="dcterms:W3CDTF">2023-02-10T21:30:19Z</dcterms:modified>
  <cp:category/>
</cp:coreProperties>
</file>